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6" r:id="rId3"/>
    <p:sldId id="285" r:id="rId4"/>
    <p:sldId id="257" r:id="rId5"/>
    <p:sldId id="278" r:id="rId6"/>
    <p:sldId id="282" r:id="rId7"/>
    <p:sldId id="283" r:id="rId8"/>
    <p:sldId id="290" r:id="rId9"/>
    <p:sldId id="281" r:id="rId10"/>
    <p:sldId id="273" r:id="rId11"/>
    <p:sldId id="265" r:id="rId12"/>
    <p:sldId id="262" r:id="rId13"/>
    <p:sldId id="266" r:id="rId14"/>
    <p:sldId id="287" r:id="rId15"/>
    <p:sldId id="284" r:id="rId16"/>
    <p:sldId id="267" r:id="rId17"/>
    <p:sldId id="286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62719-D3D7-4C69-9E90-43F6793BC3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79C2A08-0AEE-4930-9066-DF1745E2AE58}">
      <dgm:prSet custT="1"/>
      <dgm:spPr/>
      <dgm:t>
        <a:bodyPr/>
        <a:lstStyle/>
        <a:p>
          <a:pPr rtl="0"/>
          <a:endParaRPr lang="hr-HR" sz="2600" b="1" dirty="0" smtClean="0">
            <a:latin typeface="Calibri" pitchFamily="34" charset="0"/>
          </a:endParaRPr>
        </a:p>
        <a:p>
          <a:pPr rtl="0"/>
          <a:r>
            <a:rPr lang="hr-HR" sz="2600" b="1" dirty="0" smtClean="0">
              <a:latin typeface="Calibri" pitchFamily="34" charset="0"/>
            </a:rPr>
            <a:t>ŽIVJETI ZDRAVO</a:t>
          </a:r>
          <a:br>
            <a:rPr lang="hr-HR" sz="2600" b="1" dirty="0" smtClean="0">
              <a:latin typeface="Calibri" pitchFamily="34" charset="0"/>
            </a:rPr>
          </a:br>
          <a:endParaRPr lang="hr-HR" sz="2600" b="1" dirty="0" smtClean="0">
            <a:latin typeface="Calibri" pitchFamily="34" charset="0"/>
          </a:endParaRPr>
        </a:p>
        <a:p>
          <a:pPr rtl="0"/>
          <a:r>
            <a:rPr lang="hr-HR" sz="4000" b="1" i="1" dirty="0" smtClean="0">
              <a:solidFill>
                <a:schemeClr val="tx1"/>
              </a:solidFill>
              <a:latin typeface="Calibri" pitchFamily="34" charset="0"/>
            </a:rPr>
            <a:t>Zdravo u dolini leptira</a:t>
          </a:r>
          <a:r>
            <a:rPr lang="hr-HR" sz="4800" b="1" i="1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hr-HR" sz="4800" b="1" i="1" dirty="0" smtClean="0">
              <a:solidFill>
                <a:schemeClr val="tx1"/>
              </a:solidFill>
              <a:latin typeface="Calibri" pitchFamily="34" charset="0"/>
            </a:rPr>
          </a:br>
          <a:endParaRPr lang="hr-HR" sz="4000" i="1" dirty="0">
            <a:solidFill>
              <a:schemeClr val="tx1"/>
            </a:solidFill>
            <a:latin typeface="Calibri" pitchFamily="34" charset="0"/>
          </a:endParaRPr>
        </a:p>
      </dgm:t>
    </dgm:pt>
    <dgm:pt modelId="{F7466032-02F0-45F0-8057-5C9DAD09EAEA}" type="parTrans" cxnId="{7226CB6F-78DC-4F75-AAED-BA7DC52A1F45}">
      <dgm:prSet/>
      <dgm:spPr/>
      <dgm:t>
        <a:bodyPr/>
        <a:lstStyle/>
        <a:p>
          <a:endParaRPr lang="hr-HR"/>
        </a:p>
      </dgm:t>
    </dgm:pt>
    <dgm:pt modelId="{B7CF053F-850D-404C-A4F7-EFB6F2BD2559}" type="sibTrans" cxnId="{7226CB6F-78DC-4F75-AAED-BA7DC52A1F45}">
      <dgm:prSet/>
      <dgm:spPr/>
      <dgm:t>
        <a:bodyPr/>
        <a:lstStyle/>
        <a:p>
          <a:endParaRPr lang="hr-HR"/>
        </a:p>
      </dgm:t>
    </dgm:pt>
    <dgm:pt modelId="{A4DC275C-DE8E-4D4A-821A-09AE6BC9DB17}" type="pres">
      <dgm:prSet presAssocID="{10362719-D3D7-4C69-9E90-43F6793BC3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D1BEDD8-4E85-4D7A-850C-A2DC9324FB03}" type="pres">
      <dgm:prSet presAssocID="{B79C2A08-0AEE-4930-9066-DF1745E2AE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26CB6F-78DC-4F75-AAED-BA7DC52A1F45}" srcId="{10362719-D3D7-4C69-9E90-43F6793BC3F9}" destId="{B79C2A08-0AEE-4930-9066-DF1745E2AE58}" srcOrd="0" destOrd="0" parTransId="{F7466032-02F0-45F0-8057-5C9DAD09EAEA}" sibTransId="{B7CF053F-850D-404C-A4F7-EFB6F2BD2559}"/>
    <dgm:cxn modelId="{243F2DFF-B8B6-4A56-A4BA-227DAD49307C}" type="presOf" srcId="{B79C2A08-0AEE-4930-9066-DF1745E2AE58}" destId="{ED1BEDD8-4E85-4D7A-850C-A2DC9324FB03}" srcOrd="0" destOrd="0" presId="urn:microsoft.com/office/officeart/2005/8/layout/vList2"/>
    <dgm:cxn modelId="{9D306A0F-7870-4A57-9157-8A97A441B561}" type="presOf" srcId="{10362719-D3D7-4C69-9E90-43F6793BC3F9}" destId="{A4DC275C-DE8E-4D4A-821A-09AE6BC9DB17}" srcOrd="0" destOrd="0" presId="urn:microsoft.com/office/officeart/2005/8/layout/vList2"/>
    <dgm:cxn modelId="{D1B37DD5-5C58-4D1E-B1B4-5C743622CD8C}" type="presParOf" srcId="{A4DC275C-DE8E-4D4A-821A-09AE6BC9DB17}" destId="{ED1BEDD8-4E85-4D7A-850C-A2DC9324F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BEDD8-4E85-4D7A-850C-A2DC9324FB03}">
      <dsp:nvSpPr>
        <dsp:cNvPr id="0" name=""/>
        <dsp:cNvSpPr/>
      </dsp:nvSpPr>
      <dsp:spPr>
        <a:xfrm>
          <a:off x="0" y="590"/>
          <a:ext cx="7725093" cy="145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600" b="1" kern="1200" dirty="0" smtClean="0">
            <a:latin typeface="Calibri" pitchFamily="34" charset="0"/>
          </a:endParaRP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 smtClean="0">
              <a:latin typeface="Calibri" pitchFamily="34" charset="0"/>
            </a:rPr>
            <a:t>ŽIVJETI ZDRAVO</a:t>
          </a:r>
          <a:br>
            <a:rPr lang="hr-HR" sz="2600" b="1" kern="1200" dirty="0" smtClean="0">
              <a:latin typeface="Calibri" pitchFamily="34" charset="0"/>
            </a:rPr>
          </a:br>
          <a:endParaRPr lang="hr-HR" sz="2600" b="1" kern="1200" dirty="0" smtClean="0">
            <a:latin typeface="Calibri" pitchFamily="34" charset="0"/>
          </a:endParaRP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i="1" kern="1200" dirty="0" smtClean="0">
              <a:solidFill>
                <a:schemeClr val="tx1"/>
              </a:solidFill>
              <a:latin typeface="Calibri" pitchFamily="34" charset="0"/>
            </a:rPr>
            <a:t>Zdravo u dolini leptira</a:t>
          </a:r>
          <a:r>
            <a:rPr lang="hr-HR" sz="4800" b="1" i="1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hr-HR" sz="4800" b="1" i="1" kern="1200" dirty="0" smtClean="0">
              <a:solidFill>
                <a:schemeClr val="tx1"/>
              </a:solidFill>
              <a:latin typeface="Calibri" pitchFamily="34" charset="0"/>
            </a:rPr>
          </a:br>
          <a:endParaRPr lang="hr-HR" sz="4000" i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71108" y="71698"/>
        <a:ext cx="7582877" cy="1314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3.bp.blogspot.com/-13dZDhwr2Bk/UStH-DU3VSI/AAAAAAAAARU/dHsY-stw4vs/s1600/PA1201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.bp.blogspot.com/-4a7tlPdjgK4/UStLF_iZIdI/AAAAAAAAAR8/oKVO1cFLKIk/s1600/PA120147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3.bp.blogspot.com/-Bols7ZBw2BI/UStGGnF3CyI/AAAAAAAAAQ4/_2GIIFr63_w/s1600/PA12013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1128189"/>
              </p:ext>
            </p:extLst>
          </p:nvPr>
        </p:nvGraphicFramePr>
        <p:xfrm>
          <a:off x="313409" y="384368"/>
          <a:ext cx="7725093" cy="145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 descr="http://www.zdravljeizprirode.hr/userfiles/image/priroda00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2565400" cy="343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novine.novilist.hr/images/clanci/H2008/11/3786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3" y="2996952"/>
            <a:ext cx="4729414" cy="3270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700" b="1" i="1" dirty="0" smtClean="0">
                <a:solidFill>
                  <a:srgbClr val="C00000"/>
                </a:solidFill>
              </a:rPr>
              <a:t/>
            </a:r>
            <a:br>
              <a:rPr lang="hr-HR" sz="2700" b="1" i="1" dirty="0" smtClean="0">
                <a:solidFill>
                  <a:srgbClr val="C00000"/>
                </a:solidFill>
              </a:rPr>
            </a:br>
            <a:r>
              <a:rPr lang="hr-HR" sz="2700" b="1" i="1" dirty="0">
                <a:solidFill>
                  <a:srgbClr val="C00000"/>
                </a:solidFill>
              </a:rPr>
              <a:t/>
            </a:r>
            <a:br>
              <a:rPr lang="hr-HR" sz="2700" b="1" i="1" dirty="0">
                <a:solidFill>
                  <a:srgbClr val="C00000"/>
                </a:solidFill>
              </a:rPr>
            </a:br>
            <a:r>
              <a:rPr lang="hr-HR" sz="2700" b="1" i="1" dirty="0" smtClean="0">
                <a:solidFill>
                  <a:srgbClr val="C00000"/>
                </a:solidFill>
              </a:rPr>
              <a:t/>
            </a:r>
            <a:br>
              <a:rPr lang="hr-HR" sz="2700" b="1" i="1" dirty="0" smtClean="0">
                <a:solidFill>
                  <a:srgbClr val="C00000"/>
                </a:solidFill>
              </a:rPr>
            </a:br>
            <a:r>
              <a:rPr lang="hr-HR" sz="2700" b="1" i="1" dirty="0">
                <a:solidFill>
                  <a:srgbClr val="C00000"/>
                </a:solidFill>
              </a:rPr>
              <a:t/>
            </a:r>
            <a:br>
              <a:rPr lang="hr-HR" sz="2700" b="1" i="1" dirty="0">
                <a:solidFill>
                  <a:srgbClr val="C00000"/>
                </a:solidFill>
              </a:rPr>
            </a:br>
            <a:r>
              <a:rPr lang="hr-HR" sz="3200" i="1" dirty="0" smtClean="0">
                <a:solidFill>
                  <a:srgbClr val="C00000"/>
                </a:solidFill>
              </a:rPr>
              <a:t/>
            </a:r>
            <a:br>
              <a:rPr lang="hr-HR" sz="3200" i="1" dirty="0" smtClean="0">
                <a:solidFill>
                  <a:srgbClr val="C00000"/>
                </a:solidFill>
              </a:rPr>
            </a:br>
            <a:endParaRPr lang="hr-HR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3.bp.blogspot.com/-13dZDhwr2Bk/UStH-DU3VSI/AAAAAAAAARU/dHsY-stw4vs/s400/PA12014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4372" y="3717032"/>
            <a:ext cx="29523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http://3.bp.blogspot.com/-Bols7ZBw2BI/UStGGnF3CyI/AAAAAAAAAQ4/_2GIIFr63_w/s400/PA120136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1628800"/>
            <a:ext cx="446449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1.bp.blogspot.com/-4a7tlPdjgK4/UStLF_iZIdI/AAAAAAAAAR8/oKVO1cFLKIk/s400/PA120147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964" y="1340768"/>
            <a:ext cx="32339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63644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1" dirty="0">
                <a:solidFill>
                  <a:srgbClr val="C00000"/>
                </a:solidFill>
              </a:rPr>
              <a:t>Proizvodi od jabuka: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b="1" i="1" dirty="0">
                <a:solidFill>
                  <a:srgbClr val="C00000"/>
                </a:solidFill>
              </a:rPr>
              <a:t>Pekmez od jabuka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b="1" i="1" dirty="0">
                <a:solidFill>
                  <a:srgbClr val="C00000"/>
                </a:solidFill>
              </a:rPr>
              <a:t>Žele od jabuka</a:t>
            </a:r>
          </a:p>
        </p:txBody>
      </p:sp>
    </p:spTree>
    <p:extLst>
      <p:ext uri="{BB962C8B-B14F-4D97-AF65-F5344CB8AC3E}">
        <p14:creationId xmlns:p14="http://schemas.microsoft.com/office/powerpoint/2010/main" val="24363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hr-HR" dirty="0" smtClean="0"/>
              <a:t>EKO AKCIJE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					Radne akcije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	</a:t>
            </a:r>
          </a:p>
          <a:p>
            <a:pPr marL="0" indent="0">
              <a:buNone/>
            </a:pPr>
            <a:r>
              <a:rPr lang="hr-HR" dirty="0" smtClean="0"/>
              <a:t>			Berba jabuka</a:t>
            </a:r>
          </a:p>
          <a:p>
            <a:pPr marL="0" indent="0">
              <a:buNone/>
            </a:pPr>
            <a:r>
              <a:rPr lang="hr-HR" sz="2800" dirty="0"/>
              <a:t>	</a:t>
            </a:r>
            <a:r>
              <a:rPr lang="hr-HR" dirty="0" smtClean="0"/>
              <a:t>Pošumljavanje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 descr="C:\Users\Škola\Downloads\POŠUML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2948239" cy="2202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Škola\Downloads\BERBA JABU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68" y="2636912"/>
            <a:ext cx="313430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Škola\Downloads\RADNA AKC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1"/>
            <a:ext cx="2728980" cy="2046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7030A0"/>
                </a:solidFill>
              </a:rPr>
              <a:t>MI KAO PRIMJER/ DOMAĆINI</a:t>
            </a:r>
            <a:endParaRPr lang="hr-HR" sz="3200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8604" y="1763502"/>
            <a:ext cx="8229600" cy="4525963"/>
          </a:xfrm>
        </p:spPr>
        <p:txBody>
          <a:bodyPr/>
          <a:lstStyle/>
          <a:p>
            <a:r>
              <a:rPr lang="hr-HR" sz="1800" dirty="0" smtClean="0"/>
              <a:t>Naši gosti</a:t>
            </a:r>
          </a:p>
          <a:p>
            <a:r>
              <a:rPr lang="hr-HR" sz="1800" dirty="0" smtClean="0"/>
              <a:t>Prezentiramo gostima drugih škola kako živjeti  zdravo</a:t>
            </a:r>
          </a:p>
          <a:p>
            <a:r>
              <a:rPr lang="hr-HR" sz="1800" dirty="0" smtClean="0"/>
              <a:t>Degustacija naših proizvoda-pekmeze, sirupe, proizvode ljekovitog bilja</a:t>
            </a:r>
          </a:p>
          <a:p>
            <a:r>
              <a:rPr lang="hr-HR" sz="1800" dirty="0" smtClean="0"/>
              <a:t>Pokloni – </a:t>
            </a:r>
            <a:r>
              <a:rPr lang="hr-HR" sz="1800" dirty="0" err="1" smtClean="0"/>
              <a:t>bookmarkeri</a:t>
            </a:r>
            <a:r>
              <a:rPr lang="hr-HR" sz="1800" dirty="0" smtClean="0"/>
              <a:t> sa </a:t>
            </a:r>
            <a:r>
              <a:rPr lang="hr-HR" sz="1800" dirty="0" err="1" smtClean="0"/>
              <a:t>biljkopričom</a:t>
            </a:r>
            <a:endParaRPr lang="hr-HR" sz="1800" dirty="0" smtClean="0"/>
          </a:p>
          <a:p>
            <a:pPr marL="68580" indent="0">
              <a:buNone/>
            </a:pPr>
            <a:r>
              <a:rPr lang="hr-HR" sz="2000" dirty="0" smtClean="0"/>
              <a:t>	</a:t>
            </a:r>
          </a:p>
          <a:p>
            <a:pPr marL="68580" indent="0">
              <a:buNone/>
            </a:pPr>
            <a:r>
              <a:rPr lang="hr-HR" sz="2000" dirty="0" smtClean="0"/>
              <a:t>	Čavle			Brajda			Zagreb</a:t>
            </a:r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11266" name="Picture 2" descr="C:\Users\Škola\Downloads\djeca čav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9" y="4290062"/>
            <a:ext cx="2655821" cy="2006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Škola\Downloads\zagr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0061"/>
            <a:ext cx="2675788" cy="20068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Škola\Downloads\rije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290061"/>
            <a:ext cx="2685031" cy="20137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250" y="260648"/>
            <a:ext cx="7024744" cy="1143000"/>
          </a:xfrm>
        </p:spPr>
        <p:txBody>
          <a:bodyPr/>
          <a:lstStyle/>
          <a:p>
            <a:r>
              <a:rPr lang="hr-HR" b="1" i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SPORT</a:t>
            </a:r>
            <a:endParaRPr lang="hr-HR" b="1" i="1" dirty="0">
              <a:solidFill>
                <a:schemeClr val="tx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1910" y="1599562"/>
            <a:ext cx="8229600" cy="4525963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obilježavanje Hrvatskog olimpijskog </a:t>
            </a:r>
            <a:r>
              <a:rPr lang="hr-HR" dirty="0" smtClean="0">
                <a:solidFill>
                  <a:srgbClr val="0070C0"/>
                </a:solidFill>
              </a:rPr>
              <a:t>dana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 sportske </a:t>
            </a:r>
            <a:r>
              <a:rPr lang="hr-HR" dirty="0">
                <a:solidFill>
                  <a:srgbClr val="0070C0"/>
                </a:solidFill>
              </a:rPr>
              <a:t>aktivnosti </a:t>
            </a:r>
            <a:r>
              <a:rPr lang="hr-HR" dirty="0" smtClean="0">
                <a:solidFill>
                  <a:srgbClr val="0070C0"/>
                </a:solidFill>
              </a:rPr>
              <a:t>škole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>
                <a:solidFill>
                  <a:srgbClr val="0070C0"/>
                </a:solidFill>
              </a:rPr>
              <a:t>jutarnje vježbe u </a:t>
            </a:r>
            <a:r>
              <a:rPr lang="hr-HR" dirty="0" smtClean="0">
                <a:solidFill>
                  <a:srgbClr val="0070C0"/>
                </a:solidFill>
              </a:rPr>
              <a:t>mlađim </a:t>
            </a:r>
            <a:r>
              <a:rPr lang="hr-HR" dirty="0">
                <a:solidFill>
                  <a:srgbClr val="0070C0"/>
                </a:solidFill>
              </a:rPr>
              <a:t>razredima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škola plivanja</a:t>
            </a:r>
          </a:p>
          <a:p>
            <a:endParaRPr lang="hr-HR" dirty="0"/>
          </a:p>
        </p:txBody>
      </p:sp>
      <p:pic>
        <p:nvPicPr>
          <p:cNvPr id="4098" name="Picture 2" descr="C:\Users\Škola\Downloads\preuzm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1" y="3862544"/>
            <a:ext cx="7354993" cy="17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660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>
                <a:solidFill>
                  <a:srgbClr val="0070C0"/>
                </a:solidFill>
              </a:rPr>
              <a:t>Obilježavanje </a:t>
            </a:r>
            <a:r>
              <a:rPr lang="hr-HR" sz="2800" b="1" dirty="0">
                <a:solidFill>
                  <a:srgbClr val="0070C0"/>
                </a:solidFill>
              </a:rPr>
              <a:t>Hrvatskog </a:t>
            </a:r>
            <a:r>
              <a:rPr lang="hr-HR" sz="2800" b="1" dirty="0" smtClean="0">
                <a:solidFill>
                  <a:srgbClr val="0070C0"/>
                </a:solidFill>
              </a:rPr>
              <a:t/>
            </a:r>
            <a:br>
              <a:rPr lang="hr-HR" sz="2800" b="1" dirty="0" smtClean="0">
                <a:solidFill>
                  <a:srgbClr val="0070C0"/>
                </a:solidFill>
              </a:rPr>
            </a:br>
            <a:r>
              <a:rPr lang="hr-HR" sz="2800" b="1" dirty="0" smtClean="0">
                <a:solidFill>
                  <a:srgbClr val="0070C0"/>
                </a:solidFill>
              </a:rPr>
              <a:t>olimpijskog </a:t>
            </a:r>
            <a:r>
              <a:rPr lang="hr-HR" sz="2800" b="1" dirty="0">
                <a:solidFill>
                  <a:srgbClr val="0070C0"/>
                </a:solidFill>
              </a:rPr>
              <a:t>dana</a:t>
            </a:r>
            <a:br>
              <a:rPr lang="hr-HR" sz="2800" b="1" dirty="0">
                <a:solidFill>
                  <a:srgbClr val="0070C0"/>
                </a:solidFill>
              </a:rPr>
            </a:br>
            <a:endParaRPr lang="hr-HR" sz="2800" b="1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25963"/>
          </a:xfrm>
        </p:spPr>
        <p:txBody>
          <a:bodyPr/>
          <a:lstStyle/>
          <a:p>
            <a:endParaRPr lang="hr-HR" sz="1800" dirty="0" smtClean="0"/>
          </a:p>
          <a:p>
            <a:pPr marL="68580" indent="0">
              <a:buNone/>
            </a:pPr>
            <a:r>
              <a:rPr lang="hr-HR" sz="1800" dirty="0" smtClean="0"/>
              <a:t>     Discipline </a:t>
            </a:r>
            <a:r>
              <a:rPr lang="hr-HR" sz="1800" dirty="0" smtClean="0"/>
              <a:t>natjecanja/</a:t>
            </a:r>
          </a:p>
          <a:p>
            <a:pPr marL="0" indent="0">
              <a:buNone/>
            </a:pPr>
            <a:r>
              <a:rPr lang="hr-HR" sz="1800" dirty="0" smtClean="0"/>
              <a:t>     </a:t>
            </a:r>
            <a:r>
              <a:rPr lang="hr-HR" sz="1800" dirty="0" smtClean="0"/>
              <a:t> </a:t>
            </a:r>
            <a:r>
              <a:rPr lang="hr-HR" sz="1600" dirty="0" smtClean="0"/>
              <a:t>OLIMPIJSKI </a:t>
            </a:r>
            <a:r>
              <a:rPr lang="hr-HR" sz="1600" dirty="0"/>
              <a:t>VIŠEBOJ</a:t>
            </a:r>
            <a:endParaRPr lang="hr-HR" sz="1800" dirty="0"/>
          </a:p>
          <a:p>
            <a:pPr lvl="1"/>
            <a:r>
              <a:rPr lang="hr-HR" sz="1400" dirty="0"/>
              <a:t>Skok udalj</a:t>
            </a:r>
          </a:p>
          <a:p>
            <a:pPr lvl="1"/>
            <a:r>
              <a:rPr lang="hr-HR" sz="1400" dirty="0"/>
              <a:t>Gađanje lopticom u </a:t>
            </a:r>
            <a:r>
              <a:rPr lang="hr-HR" sz="1400" dirty="0" smtClean="0"/>
              <a:t>metu</a:t>
            </a:r>
            <a:endParaRPr lang="hr-HR" sz="1400" dirty="0"/>
          </a:p>
          <a:p>
            <a:pPr lvl="1"/>
            <a:r>
              <a:rPr lang="hr-HR" sz="1400" dirty="0"/>
              <a:t>Ubacivanje lopte u koš</a:t>
            </a:r>
          </a:p>
          <a:p>
            <a:pPr lvl="1"/>
            <a:r>
              <a:rPr lang="hr-HR" sz="1400" dirty="0"/>
              <a:t>Bacanje </a:t>
            </a:r>
            <a:r>
              <a:rPr lang="hr-HR" sz="1400" dirty="0" err="1"/>
              <a:t>medicinke</a:t>
            </a:r>
            <a:r>
              <a:rPr lang="hr-HR" sz="1400" dirty="0"/>
              <a:t> udalj</a:t>
            </a:r>
          </a:p>
          <a:p>
            <a:pPr lvl="1"/>
            <a:r>
              <a:rPr lang="hr-HR" sz="1400" dirty="0"/>
              <a:t>Trčanje 20 m</a:t>
            </a:r>
          </a:p>
          <a:p>
            <a:endParaRPr lang="hr-HR" sz="2000" dirty="0"/>
          </a:p>
        </p:txBody>
      </p:sp>
      <p:pic>
        <p:nvPicPr>
          <p:cNvPr id="5122" name="Picture 2" descr="C:\Users\Škola\Downloads\large_img_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613">
            <a:off x="4452225" y="1652830"/>
            <a:ext cx="3685721" cy="220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Content Placeholder 3" descr="2014-09-11 11.59.45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15388"/>
            <a:ext cx="2520280" cy="18902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Content Placeholder 3" descr="2014-09-11 11.59.30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3951" y="4342391"/>
            <a:ext cx="2608064" cy="1956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2014-09-11 12.00.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28" y="4342391"/>
            <a:ext cx="2608064" cy="1956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90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ŠKOLA PLIVANJA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hr-HR" dirty="0" smtClean="0"/>
              <a:t>Naša škola je već 9. godinu zaredom organizator natjecanja u plivanju svih osnovnih škola Gorskog kotara</a:t>
            </a:r>
            <a:endParaRPr lang="hr-HR" dirty="0"/>
          </a:p>
        </p:txBody>
      </p:sp>
      <p:pic>
        <p:nvPicPr>
          <p:cNvPr id="6146" name="Picture 2" descr="C:\Users\Škola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2915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75047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ZDRAVSTVENI </a:t>
            </a:r>
            <a:br>
              <a:rPr lang="hr-HR" sz="2800" b="1" dirty="0" smtClean="0">
                <a:solidFill>
                  <a:srgbClr val="C00000"/>
                </a:solidFill>
              </a:rPr>
            </a:br>
            <a:r>
              <a:rPr lang="hr-HR" sz="2800" b="1" dirty="0" smtClean="0">
                <a:solidFill>
                  <a:srgbClr val="C00000"/>
                </a:solidFill>
              </a:rPr>
              <a:t>ODGOJ</a:t>
            </a:r>
            <a:endParaRPr lang="hr-HR" sz="28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i="1" dirty="0" smtClean="0">
                <a:solidFill>
                  <a:srgbClr val="FF0000"/>
                </a:solidFill>
              </a:rPr>
              <a:t>  </a:t>
            </a:r>
            <a:r>
              <a:rPr lang="hr-HR" sz="2000" b="1" i="1" dirty="0" smtClean="0">
                <a:solidFill>
                  <a:srgbClr val="FF0000"/>
                </a:solidFill>
              </a:rPr>
              <a:t>Međupredmetno integriranje u </a:t>
            </a:r>
          </a:p>
          <a:p>
            <a:pPr marL="0" indent="0">
              <a:buNone/>
            </a:pPr>
            <a:r>
              <a:rPr lang="hr-HR" sz="2000" b="1" i="1" dirty="0" smtClean="0">
                <a:solidFill>
                  <a:srgbClr val="FF0000"/>
                </a:solidFill>
              </a:rPr>
              <a:t>  svim razredima</a:t>
            </a:r>
            <a:endParaRPr lang="hr-HR" sz="2000" b="1" i="1" dirty="0" smtClean="0"/>
          </a:p>
          <a:p>
            <a:r>
              <a:rPr lang="hr-HR" sz="1600" i="1" dirty="0" smtClean="0"/>
              <a:t>Od školske godine 2012./2013. ulazi u godišnji plan i </a:t>
            </a:r>
            <a:r>
              <a:rPr lang="hr-HR" sz="1600" i="1" dirty="0" smtClean="0"/>
              <a:t>program rada škole</a:t>
            </a:r>
            <a:endParaRPr lang="hr-HR" sz="1600" i="1" dirty="0" smtClean="0"/>
          </a:p>
          <a:p>
            <a:r>
              <a:rPr lang="hr-HR" sz="1600" i="1" dirty="0" smtClean="0"/>
              <a:t>Integriran u sve razrede </a:t>
            </a:r>
            <a:r>
              <a:rPr lang="hr-HR" sz="1600" i="1" smtClean="0"/>
              <a:t>odjele </a:t>
            </a:r>
            <a:r>
              <a:rPr lang="hr-HR" sz="1600" i="1" smtClean="0"/>
              <a:t> i </a:t>
            </a:r>
            <a:r>
              <a:rPr lang="hr-HR" sz="1600" i="1" dirty="0" smtClean="0"/>
              <a:t>većinu nastavnih predmeta</a:t>
            </a:r>
          </a:p>
          <a:p>
            <a:r>
              <a:rPr lang="hr-HR" sz="1600" i="1" dirty="0" smtClean="0"/>
              <a:t>Naglasak na higijeni, čistoći</a:t>
            </a:r>
          </a:p>
          <a:p>
            <a:r>
              <a:rPr lang="hr-HR" sz="1600" i="1" dirty="0" err="1" smtClean="0"/>
              <a:t>Ppt</a:t>
            </a:r>
            <a:r>
              <a:rPr lang="hr-HR" sz="1600" i="1" dirty="0" smtClean="0"/>
              <a:t>, gostovanja vanjskih suradnika (Dom zdravlja, stomatolog, viša med. Sestra,…)</a:t>
            </a:r>
          </a:p>
          <a:p>
            <a:r>
              <a:rPr lang="hr-HR" sz="1600" i="1" dirty="0" smtClean="0"/>
              <a:t>Jutarnje vježbe u mlađim razredima</a:t>
            </a:r>
          </a:p>
          <a:p>
            <a:r>
              <a:rPr lang="hr-HR" sz="1600" i="1" dirty="0" smtClean="0"/>
              <a:t>Poticanje na sport</a:t>
            </a:r>
          </a:p>
          <a:p>
            <a:r>
              <a:rPr lang="hr-HR" sz="1600" i="1" dirty="0" smtClean="0"/>
              <a:t>Plakati, predavanja, igre na temu zdravlja</a:t>
            </a:r>
          </a:p>
          <a:p>
            <a:endParaRPr lang="hr-HR" sz="1600" i="1" dirty="0"/>
          </a:p>
        </p:txBody>
      </p:sp>
      <p:pic>
        <p:nvPicPr>
          <p:cNvPr id="12290" name="Picture 2" descr="C:\Users\Škola\Downloads\ZDR ODGO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232648" cy="18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ZDRAVLJE TREBA NJEGOVATI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crv.com.hr/wp-content/uploads/2014/06/jabuka_kraljica_voc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chemeClr val="accent3">
                    <a:lumMod val="75000"/>
                  </a:schemeClr>
                </a:solidFill>
              </a:rPr>
              <a:t>ZDRAV ŽIVOT U NAŠOJ ŠKOL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71600" y="1988840"/>
            <a:ext cx="3419856" cy="34930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400" dirty="0">
                <a:latin typeface="Calibri" pitchFamily="34" charset="0"/>
              </a:rPr>
              <a:t>UČENIČKA ZADRUGA „BOBOVAC</a:t>
            </a:r>
            <a:r>
              <a:rPr lang="hr-HR" sz="1400" dirty="0" smtClean="0">
                <a:latin typeface="Calibri" pitchFamily="34" charset="0"/>
              </a:rPr>
              <a:t>”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1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400" dirty="0" smtClean="0">
                <a:latin typeface="Calibri" pitchFamily="34" charset="0"/>
              </a:rPr>
              <a:t>PREHRANA- </a:t>
            </a:r>
            <a:r>
              <a:rPr lang="hr-HR" sz="1400" dirty="0">
                <a:latin typeface="Calibri" pitchFamily="34" charset="0"/>
              </a:rPr>
              <a:t>Jabuka „Kraljica voća”, </a:t>
            </a:r>
            <a:r>
              <a:rPr lang="hr-HR" sz="1400" dirty="0" smtClean="0">
                <a:latin typeface="Calibri" pitchFamily="34" charset="0"/>
              </a:rPr>
              <a:t>projekt, dan započinjemo voćem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1400" dirty="0" smtClean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400" dirty="0">
                <a:latin typeface="Calibri" pitchFamily="34" charset="0"/>
              </a:rPr>
              <a:t>EKO ŠKOLA - EKO AKCIJE - radne akcije</a:t>
            </a:r>
            <a:r>
              <a:rPr lang="hr-HR" sz="1400" dirty="0" smtClean="0">
                <a:latin typeface="Calibri" pitchFamily="34" charset="0"/>
              </a:rPr>
              <a:t>, </a:t>
            </a:r>
            <a:r>
              <a:rPr lang="hr-HR" sz="1400" dirty="0">
                <a:latin typeface="Calibri" pitchFamily="34" charset="0"/>
              </a:rPr>
              <a:t>pošumljavanje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400" dirty="0" smtClean="0">
                <a:latin typeface="Calibri" pitchFamily="34" charset="0"/>
              </a:rPr>
              <a:t>ZDRAVLJE </a:t>
            </a:r>
            <a:r>
              <a:rPr lang="hr-HR" sz="1400" dirty="0">
                <a:latin typeface="Calibri" pitchFamily="34" charset="0"/>
              </a:rPr>
              <a:t>JE OKO NAS – mi kao primjer drugim školama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1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400" dirty="0" smtClean="0">
                <a:latin typeface="Calibri" pitchFamily="34" charset="0"/>
              </a:rPr>
              <a:t>SPORT </a:t>
            </a:r>
            <a:r>
              <a:rPr lang="hr-HR" sz="1400" dirty="0">
                <a:latin typeface="Calibri" pitchFamily="34" charset="0"/>
              </a:rPr>
              <a:t>–obilježavanje Hrvatskog olimpijskog </a:t>
            </a:r>
            <a:r>
              <a:rPr lang="hr-HR" sz="1400" dirty="0" smtClean="0">
                <a:latin typeface="Calibri" pitchFamily="34" charset="0"/>
              </a:rPr>
              <a:t>dana, sportske </a:t>
            </a:r>
            <a:r>
              <a:rPr lang="hr-HR" sz="1400" dirty="0">
                <a:latin typeface="Calibri" pitchFamily="34" charset="0"/>
              </a:rPr>
              <a:t>aktivnosti škole, jutarnje vježbe u </a:t>
            </a:r>
            <a:r>
              <a:rPr lang="hr-HR" sz="1400" dirty="0" smtClean="0">
                <a:latin typeface="Calibri" pitchFamily="34" charset="0"/>
              </a:rPr>
              <a:t>mlađim razredima</a:t>
            </a:r>
            <a:r>
              <a:rPr lang="hr-HR" sz="1400" dirty="0">
                <a:latin typeface="Calibri" pitchFamily="34" charset="0"/>
              </a:rPr>
              <a:t>, Škola plivanja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1400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sz="1400" dirty="0" smtClean="0">
                <a:latin typeface="Calibri" pitchFamily="34" charset="0"/>
              </a:rPr>
              <a:t>ZDRAVSTVENI </a:t>
            </a:r>
            <a:r>
              <a:rPr lang="hr-HR" sz="1400" dirty="0">
                <a:latin typeface="Calibri" pitchFamily="34" charset="0"/>
              </a:rPr>
              <a:t>ODGOJ – </a:t>
            </a:r>
            <a:r>
              <a:rPr lang="hr-HR" sz="1400" dirty="0" err="1">
                <a:latin typeface="Calibri" pitchFamily="34" charset="0"/>
              </a:rPr>
              <a:t>međupredmetno</a:t>
            </a:r>
            <a:r>
              <a:rPr lang="hr-HR" sz="1400" dirty="0">
                <a:latin typeface="Calibri" pitchFamily="34" charset="0"/>
              </a:rPr>
              <a:t> integriranje</a:t>
            </a:r>
          </a:p>
          <a:p>
            <a:pPr marL="0" indent="0">
              <a:buNone/>
            </a:pPr>
            <a:endParaRPr lang="hr-HR" sz="1400" dirty="0">
              <a:latin typeface="Calibri" pitchFamily="34" charset="0"/>
            </a:endParaRPr>
          </a:p>
          <a:p>
            <a:endParaRPr lang="hr-HR" sz="1000" dirty="0"/>
          </a:p>
        </p:txBody>
      </p:sp>
      <p:pic>
        <p:nvPicPr>
          <p:cNvPr id="5" name="Rezervirano mjesto sadržaja 4" descr="http://www.manager.hr/adminmax/images/primjer%20djeci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5" y="2492896"/>
            <a:ext cx="4032448" cy="2378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6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9317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5">
                    <a:lumMod val="75000"/>
                  </a:schemeClr>
                </a:solidFill>
              </a:rPr>
              <a:t>Učenička zadruga „</a:t>
            </a:r>
            <a:r>
              <a:rPr lang="hr-HR" sz="3600" b="1" i="1" dirty="0" smtClean="0">
                <a:solidFill>
                  <a:srgbClr val="C00000"/>
                </a:solidFill>
              </a:rPr>
              <a:t>BOBOVAC”</a:t>
            </a:r>
            <a:endParaRPr lang="hr-HR" sz="3600" b="1" i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Što sve </a:t>
            </a:r>
          </a:p>
          <a:p>
            <a:pPr marL="0" indent="0">
              <a:buNone/>
            </a:pPr>
            <a:r>
              <a:rPr lang="hr-HR" dirty="0" smtClean="0"/>
              <a:t>   učimo</a:t>
            </a:r>
            <a:endParaRPr lang="hr-HR" dirty="0"/>
          </a:p>
        </p:txBody>
      </p:sp>
      <p:pic>
        <p:nvPicPr>
          <p:cNvPr id="9218" name="Picture 2" descr="C:\Users\Škola\Downloads\BOBOVAC JABU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18" y="1484783"/>
            <a:ext cx="1407768" cy="12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Škola\Downloads\zadru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1999"/>
            <a:ext cx="2490450" cy="3331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Škola\Downloads\vrste jabu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2572122" cy="2024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Škola\Downloads\smot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06575"/>
            <a:ext cx="2952328" cy="2205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728018">
            <a:off x="407285" y="-21222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Aharoni" pitchFamily="2" charset="-79"/>
                <a:cs typeface="Aharoni" pitchFamily="2" charset="-79"/>
              </a:rPr>
              <a:t>JABUKA „KRALJICA VOĆA</a:t>
            </a:r>
            <a:r>
              <a:rPr lang="hr-HR" sz="3600" dirty="0" smtClean="0"/>
              <a:t>”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38437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500" i="1" dirty="0" err="1"/>
              <a:t>A</a:t>
            </a:r>
            <a:r>
              <a:rPr lang="hr-HR" sz="2500" i="1" dirty="0" err="1" smtClean="0"/>
              <a:t>romatizacija</a:t>
            </a:r>
            <a:r>
              <a:rPr lang="hr-HR" sz="2500" i="1" dirty="0" smtClean="0"/>
              <a:t> jabučnog octa povrćem i ljekovitim biljem : </a:t>
            </a:r>
            <a:r>
              <a:rPr lang="hr-HR" sz="2500" i="1" dirty="0" smtClean="0">
                <a:solidFill>
                  <a:srgbClr val="C00000"/>
                </a:solidFill>
              </a:rPr>
              <a:t>majčina dušica, neven cikla,mrkva i peršin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5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500" i="1" dirty="0"/>
              <a:t>Sirupi </a:t>
            </a:r>
            <a:r>
              <a:rPr lang="hr-HR" sz="2500" i="1" dirty="0" smtClean="0"/>
              <a:t>protiv kašlja </a:t>
            </a:r>
          </a:p>
          <a:p>
            <a:pPr marL="68580" indent="0">
              <a:buNone/>
            </a:pPr>
            <a:r>
              <a:rPr lang="hr-HR" sz="2500" i="1" dirty="0"/>
              <a:t> </a:t>
            </a:r>
            <a:r>
              <a:rPr lang="hr-HR" sz="2500" i="1" dirty="0" smtClean="0"/>
              <a:t>    (mladi smrekovi izdanci i maslačak)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5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500" i="1" dirty="0" smtClean="0"/>
              <a:t>Sokovi :</a:t>
            </a:r>
          </a:p>
          <a:p>
            <a:pPr marL="68580" indent="0">
              <a:buNone/>
            </a:pPr>
            <a:r>
              <a:rPr lang="hr-HR" sz="2500" i="1" dirty="0"/>
              <a:t> </a:t>
            </a:r>
            <a:r>
              <a:rPr lang="hr-HR" sz="2500" i="1" dirty="0" smtClean="0"/>
              <a:t>    -  od ljekovitog bilja </a:t>
            </a:r>
            <a:r>
              <a:rPr lang="hr-HR" sz="2500" i="1" dirty="0" smtClean="0"/>
              <a:t>- </a:t>
            </a:r>
            <a:r>
              <a:rPr lang="hr-HR" sz="2500" i="1" dirty="0" smtClean="0"/>
              <a:t>menta,</a:t>
            </a:r>
          </a:p>
          <a:p>
            <a:pPr marL="68580" indent="0">
              <a:buNone/>
            </a:pPr>
            <a:r>
              <a:rPr lang="hr-HR" sz="2500" i="1" dirty="0" smtClean="0"/>
              <a:t>        stolisnik i </a:t>
            </a:r>
            <a:r>
              <a:rPr lang="hr-HR" sz="2500" i="1" dirty="0"/>
              <a:t>gospina </a:t>
            </a:r>
            <a:r>
              <a:rPr lang="hr-HR" sz="2500" i="1" dirty="0" smtClean="0"/>
              <a:t>trava</a:t>
            </a:r>
          </a:p>
          <a:p>
            <a:pPr marL="68580" indent="0">
              <a:buNone/>
            </a:pPr>
            <a:r>
              <a:rPr lang="hr-HR" sz="2500" i="1" dirty="0" smtClean="0"/>
              <a:t>     - Sokovi od </a:t>
            </a:r>
            <a:r>
              <a:rPr lang="hr-HR" sz="2500" i="1" dirty="0" smtClean="0"/>
              <a:t>koprive </a:t>
            </a:r>
            <a:r>
              <a:rPr lang="hr-HR" sz="2500" i="1" dirty="0" smtClean="0"/>
              <a:t>i </a:t>
            </a:r>
            <a:r>
              <a:rPr lang="hr-HR" sz="2500" i="1" dirty="0" smtClean="0"/>
              <a:t>mente</a:t>
            </a:r>
            <a:endParaRPr lang="hr-HR" sz="2500" i="1" dirty="0" smtClean="0"/>
          </a:p>
          <a:p>
            <a:pPr marL="68580" indent="0">
              <a:buNone/>
            </a:pPr>
            <a:r>
              <a:rPr lang="hr-HR" sz="2500" i="1" dirty="0" smtClean="0"/>
              <a:t>     -  Sokovi bazge</a:t>
            </a:r>
          </a:p>
          <a:p>
            <a:pPr marL="68580" indent="0">
              <a:buNone/>
            </a:pPr>
            <a:endParaRPr lang="hr-HR" sz="25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500" i="1" dirty="0"/>
              <a:t>Proizvodi od </a:t>
            </a:r>
            <a:r>
              <a:rPr lang="hr-HR" sz="2500" i="1" dirty="0" smtClean="0"/>
              <a:t>jabuka:</a:t>
            </a:r>
            <a:endParaRPr lang="hr-HR" sz="25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2500" i="1" dirty="0" smtClean="0"/>
              <a:t>pekmez </a:t>
            </a:r>
            <a:r>
              <a:rPr lang="hr-HR" sz="2500" i="1" dirty="0" smtClean="0"/>
              <a:t>od jabuka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500" i="1" dirty="0" smtClean="0"/>
              <a:t>žele </a:t>
            </a:r>
            <a:r>
              <a:rPr lang="hr-HR" sz="2500" i="1" dirty="0" smtClean="0"/>
              <a:t>od jabuka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5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500" i="1" dirty="0" smtClean="0"/>
              <a:t>Pekmez od šljiva 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5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500" i="1" dirty="0" smtClean="0"/>
              <a:t>Smotre i susreti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500" i="1" dirty="0" smtClean="0"/>
          </a:p>
          <a:p>
            <a:endParaRPr lang="hr-HR" sz="2800" i="1" dirty="0" smtClean="0"/>
          </a:p>
          <a:p>
            <a:endParaRPr lang="hr-HR" dirty="0"/>
          </a:p>
        </p:txBody>
      </p:sp>
      <p:pic>
        <p:nvPicPr>
          <p:cNvPr id="7170" name="Picture 2" descr="C:\Users\Škola\Downloads\large_img_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035">
            <a:off x="4240223" y="3056434"/>
            <a:ext cx="404786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i="1" dirty="0" err="1">
                <a:solidFill>
                  <a:srgbClr val="7030A0"/>
                </a:solidFill>
              </a:rPr>
              <a:t>Aromatizacija</a:t>
            </a:r>
            <a:r>
              <a:rPr lang="hr-HR" sz="2800" i="1" dirty="0">
                <a:solidFill>
                  <a:srgbClr val="7030A0"/>
                </a:solidFill>
              </a:rPr>
              <a:t> jabučnog octa povrćem i ljekovitim biljem</a:t>
            </a:r>
            <a:br>
              <a:rPr lang="hr-HR" sz="2800" i="1" dirty="0">
                <a:solidFill>
                  <a:srgbClr val="7030A0"/>
                </a:solidFill>
              </a:rPr>
            </a:br>
            <a:endParaRPr lang="hr-HR" sz="28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SAM_0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1588" y="2060848"/>
            <a:ext cx="5028836" cy="3771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7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Ljekovito djelovanje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16937" y="3134662"/>
            <a:ext cx="4040188" cy="639762"/>
          </a:xfrm>
        </p:spPr>
        <p:txBody>
          <a:bodyPr/>
          <a:lstStyle/>
          <a:p>
            <a:r>
              <a:rPr lang="hr-HR" i="1" dirty="0" smtClean="0">
                <a:solidFill>
                  <a:srgbClr val="7030A0"/>
                </a:solidFill>
              </a:rPr>
              <a:t>majčina dušica</a:t>
            </a:r>
            <a:endParaRPr lang="hr-HR" i="1" dirty="0">
              <a:solidFill>
                <a:srgbClr val="7030A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6369" y="3772017"/>
            <a:ext cx="4040188" cy="39512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sz="1600" i="1" dirty="0"/>
              <a:t>kao antiseptik za rane i usnu šupljinu</a:t>
            </a:r>
          </a:p>
          <a:p>
            <a:pPr>
              <a:buFont typeface="Wingdings" pitchFamily="2" charset="2"/>
              <a:buChar char="ü"/>
            </a:pPr>
            <a:r>
              <a:rPr lang="hr-HR" sz="1600" i="1" dirty="0"/>
              <a:t>ublažava grčeve</a:t>
            </a:r>
          </a:p>
          <a:p>
            <a:pPr>
              <a:buFont typeface="Wingdings" pitchFamily="2" charset="2"/>
              <a:buChar char="ü"/>
            </a:pPr>
            <a:r>
              <a:rPr lang="hr-HR" sz="1600" i="1" dirty="0"/>
              <a:t>jača živce</a:t>
            </a:r>
          </a:p>
          <a:p>
            <a:pPr>
              <a:buFont typeface="Wingdings" pitchFamily="2" charset="2"/>
              <a:buChar char="ü"/>
            </a:pPr>
            <a:r>
              <a:rPr lang="hr-HR" sz="1600" i="1" dirty="0"/>
              <a:t>potiče tek i probavu</a:t>
            </a:r>
          </a:p>
          <a:p>
            <a:pPr>
              <a:buFont typeface="Wingdings" pitchFamily="2" charset="2"/>
              <a:buChar char="ü"/>
            </a:pPr>
            <a:r>
              <a:rPr lang="hr-HR" sz="1600" i="1" dirty="0"/>
              <a:t>pomaže kod prehlade i kašlja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020272" y="2132855"/>
            <a:ext cx="4041775" cy="639762"/>
          </a:xfrm>
        </p:spPr>
        <p:txBody>
          <a:bodyPr/>
          <a:lstStyle/>
          <a:p>
            <a:r>
              <a:rPr lang="hr-HR" i="1" dirty="0" smtClean="0">
                <a:solidFill>
                  <a:schemeClr val="accent6">
                    <a:lumMod val="75000"/>
                  </a:schemeClr>
                </a:solidFill>
              </a:rPr>
              <a:t>neven</a:t>
            </a:r>
            <a:endParaRPr lang="hr-H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285052" y="4437112"/>
            <a:ext cx="4041775" cy="39512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sz="1400" i="1" dirty="0"/>
              <a:t>kod raznih kožnih oboljenja</a:t>
            </a:r>
          </a:p>
          <a:p>
            <a:pPr>
              <a:buFont typeface="Wingdings" pitchFamily="2" charset="2"/>
              <a:buChar char="§"/>
            </a:pPr>
            <a:r>
              <a:rPr lang="hr-HR" sz="1400" i="1" dirty="0"/>
              <a:t>kod opeklina</a:t>
            </a:r>
          </a:p>
          <a:p>
            <a:pPr>
              <a:buFont typeface="Wingdings" pitchFamily="2" charset="2"/>
              <a:buChar char="§"/>
            </a:pPr>
            <a:r>
              <a:rPr lang="hr-HR" sz="1400" i="1" dirty="0"/>
              <a:t>ubrzava regeneraciju stanica</a:t>
            </a:r>
          </a:p>
          <a:p>
            <a:pPr>
              <a:buFont typeface="Wingdings" pitchFamily="2" charset="2"/>
              <a:buChar char="§"/>
            </a:pPr>
            <a:r>
              <a:rPr lang="hr-HR" sz="1400" i="1" dirty="0"/>
              <a:t>kod grčeva u želucu</a:t>
            </a:r>
          </a:p>
          <a:p>
            <a:pPr>
              <a:buFont typeface="Wingdings" pitchFamily="2" charset="2"/>
              <a:buChar char="§"/>
            </a:pPr>
            <a:r>
              <a:rPr lang="hr-HR" sz="1400" i="1" dirty="0"/>
              <a:t>kod menstrualnih grčeva</a:t>
            </a:r>
          </a:p>
          <a:p>
            <a:pPr>
              <a:buFont typeface="Wingdings" pitchFamily="2" charset="2"/>
              <a:buChar char="§"/>
            </a:pPr>
            <a:r>
              <a:rPr lang="hr-HR" sz="1400" i="1" dirty="0"/>
              <a:t>kod upale vena</a:t>
            </a:r>
          </a:p>
          <a:p>
            <a:endParaRPr lang="hr-HR" dirty="0"/>
          </a:p>
        </p:txBody>
      </p:sp>
      <p:pic>
        <p:nvPicPr>
          <p:cNvPr id="3074" name="Picture 2" descr="C:\Users\Škola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1584176" cy="14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Škola\Downloads\preuz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336676" cy="163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 descr="SAM_0321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1338" y="1190733"/>
            <a:ext cx="3161324" cy="23709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3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1366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</a:rPr>
              <a:t>LJEKOVITO DJELOVANJE</a:t>
            </a:r>
            <a:endParaRPr lang="hr-H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4040188" cy="639762"/>
          </a:xfrm>
        </p:spPr>
        <p:txBody>
          <a:bodyPr/>
          <a:lstStyle/>
          <a:p>
            <a:r>
              <a:rPr lang="hr-HR" i="1" dirty="0" smtClean="0">
                <a:solidFill>
                  <a:srgbClr val="FFC000"/>
                </a:solidFill>
              </a:rPr>
              <a:t>mrkva</a:t>
            </a:r>
            <a:endParaRPr lang="hr-HR" i="1" dirty="0">
              <a:solidFill>
                <a:srgbClr val="FFC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93973" y="2348880"/>
            <a:ext cx="4040188" cy="654357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hr-HR" sz="1800" dirty="0" smtClean="0"/>
          </a:p>
          <a:p>
            <a:pPr>
              <a:buFont typeface="Courier New" pitchFamily="49" charset="0"/>
              <a:buChar char="o"/>
            </a:pPr>
            <a:endParaRPr lang="hr-HR" sz="1800" dirty="0"/>
          </a:p>
          <a:p>
            <a:pPr>
              <a:buFont typeface="Courier New" pitchFamily="49" charset="0"/>
              <a:buChar char="o"/>
            </a:pPr>
            <a:endParaRPr lang="hr-HR" sz="1800" dirty="0" smtClean="0"/>
          </a:p>
          <a:p>
            <a:pPr>
              <a:buFont typeface="Courier New" pitchFamily="49" charset="0"/>
              <a:buChar char="o"/>
            </a:pPr>
            <a:endParaRPr lang="hr-HR" sz="1800" dirty="0"/>
          </a:p>
          <a:p>
            <a:pPr>
              <a:buFont typeface="Courier New" pitchFamily="49" charset="0"/>
              <a:buChar char="o"/>
            </a:pPr>
            <a:endParaRPr lang="hr-HR" sz="1800" dirty="0" smtClean="0"/>
          </a:p>
          <a:p>
            <a:pPr>
              <a:buFont typeface="Courier New" pitchFamily="49" charset="0"/>
              <a:buChar char="o"/>
            </a:pPr>
            <a:endParaRPr lang="hr-HR" sz="1800" dirty="0"/>
          </a:p>
          <a:p>
            <a:pPr>
              <a:buFont typeface="Courier New" pitchFamily="49" charset="0"/>
              <a:buChar char="o"/>
            </a:pPr>
            <a:endParaRPr lang="hr-HR" sz="18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hr-HR" sz="1400" dirty="0" smtClean="0"/>
              <a:t>ima </a:t>
            </a:r>
            <a:r>
              <a:rPr lang="hr-HR" sz="1400" dirty="0"/>
              <a:t>osebujan miris i sočan slatkast okus</a:t>
            </a:r>
          </a:p>
          <a:p>
            <a:pPr>
              <a:buFont typeface="Courier New" pitchFamily="49" charset="0"/>
              <a:buChar char="o"/>
            </a:pPr>
            <a:r>
              <a:rPr lang="hr-HR" sz="1400" dirty="0"/>
              <a:t>jača otpornost organizma</a:t>
            </a:r>
          </a:p>
          <a:p>
            <a:pPr>
              <a:buFont typeface="Courier New" pitchFamily="49" charset="0"/>
              <a:buChar char="o"/>
            </a:pPr>
            <a:r>
              <a:rPr lang="hr-HR" sz="1400" dirty="0"/>
              <a:t>pučka medicina mrkvu koristi za liječenje očnih bolesti, probavnog sustava, kašlja, rana, opeklina</a:t>
            </a:r>
          </a:p>
          <a:p>
            <a:pPr>
              <a:buFont typeface="Courier New" pitchFamily="49" charset="0"/>
              <a:buChar char="o"/>
            </a:pPr>
            <a:r>
              <a:rPr lang="hr-HR" sz="1400" dirty="0"/>
              <a:t>ona je magičan lijek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860032" y="908720"/>
            <a:ext cx="4041775" cy="639762"/>
          </a:xfrm>
        </p:spPr>
        <p:txBody>
          <a:bodyPr/>
          <a:lstStyle/>
          <a:p>
            <a:r>
              <a:rPr lang="hr-HR" i="1" dirty="0" smtClean="0">
                <a:solidFill>
                  <a:srgbClr val="00B050"/>
                </a:solidFill>
              </a:rPr>
              <a:t>peršin</a:t>
            </a:r>
            <a:endParaRPr lang="hr-HR" i="1" dirty="0">
              <a:solidFill>
                <a:srgbClr val="00B050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88024" y="1747228"/>
            <a:ext cx="4041775" cy="67851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r-HR" sz="1400" i="1" dirty="0" smtClean="0"/>
          </a:p>
          <a:p>
            <a:pPr>
              <a:buFont typeface="Wingdings" pitchFamily="2" charset="2"/>
              <a:buChar char="Ø"/>
            </a:pPr>
            <a:endParaRPr lang="hr-HR" sz="1400" i="1" dirty="0"/>
          </a:p>
          <a:p>
            <a:pPr>
              <a:buFont typeface="Wingdings" pitchFamily="2" charset="2"/>
              <a:buChar char="Ø"/>
            </a:pPr>
            <a:endParaRPr lang="hr-HR" sz="1400" i="1" dirty="0" smtClean="0"/>
          </a:p>
          <a:p>
            <a:pPr>
              <a:buFont typeface="Wingdings" pitchFamily="2" charset="2"/>
              <a:buChar char="Ø"/>
            </a:pPr>
            <a:endParaRPr lang="hr-HR" sz="1400" i="1" dirty="0"/>
          </a:p>
          <a:p>
            <a:pPr>
              <a:buFont typeface="Wingdings" pitchFamily="2" charset="2"/>
              <a:buChar char="Ø"/>
            </a:pPr>
            <a:endParaRPr lang="hr-HR" sz="1400" i="1" dirty="0" smtClean="0"/>
          </a:p>
          <a:p>
            <a:pPr>
              <a:buFont typeface="Wingdings" pitchFamily="2" charset="2"/>
              <a:buChar char="Ø"/>
            </a:pPr>
            <a:endParaRPr lang="hr-HR" sz="1400" i="1" dirty="0"/>
          </a:p>
          <a:p>
            <a:pPr>
              <a:buFont typeface="Wingdings" pitchFamily="2" charset="2"/>
              <a:buChar char="Ø"/>
            </a:pPr>
            <a:endParaRPr lang="hr-HR" sz="1400" i="1" dirty="0" smtClean="0"/>
          </a:p>
          <a:p>
            <a:pPr>
              <a:buFont typeface="Wingdings" pitchFamily="2" charset="2"/>
              <a:buChar char="Ø"/>
            </a:pPr>
            <a:endParaRPr lang="hr-HR" sz="1400" i="1" dirty="0"/>
          </a:p>
          <a:p>
            <a:pPr>
              <a:buFont typeface="Wingdings" pitchFamily="2" charset="2"/>
              <a:buChar char="Ø"/>
            </a:pPr>
            <a:endParaRPr lang="hr-HR" sz="1400" i="1" dirty="0" smtClean="0"/>
          </a:p>
          <a:p>
            <a:pPr>
              <a:buFont typeface="Wingdings" pitchFamily="2" charset="2"/>
              <a:buChar char="Ø"/>
            </a:pPr>
            <a:endParaRPr lang="hr-HR" sz="1400" i="1" dirty="0"/>
          </a:p>
          <a:p>
            <a:pPr>
              <a:buFont typeface="Wingdings" pitchFamily="2" charset="2"/>
              <a:buChar char="Ø"/>
            </a:pPr>
            <a:r>
              <a:rPr lang="hr-HR" sz="1400" i="1" dirty="0" smtClean="0"/>
              <a:t>stari </a:t>
            </a:r>
            <a:r>
              <a:rPr lang="hr-HR" sz="1400" i="1" dirty="0"/>
              <a:t>Rimljani peršin su koristili kako bi hranili gladijatore prije borbe jer on daje snagu i oštri reflekse</a:t>
            </a:r>
          </a:p>
          <a:p>
            <a:pPr>
              <a:buFont typeface="Wingdings" pitchFamily="2" charset="2"/>
              <a:buChar char="Ø"/>
            </a:pPr>
            <a:r>
              <a:rPr lang="hr-HR" sz="1400" i="1" dirty="0"/>
              <a:t>peršin ima preventivnu ulogu, a ujedno potiče organe na rad</a:t>
            </a:r>
          </a:p>
          <a:p>
            <a:pPr>
              <a:buFont typeface="Wingdings" pitchFamily="2" charset="2"/>
              <a:buChar char="Ø"/>
            </a:pPr>
            <a:r>
              <a:rPr lang="hr-HR" sz="1400" i="1" dirty="0"/>
              <a:t>u kombinaciji s jabučnim octom upotrebljava se kao začin raznim salatama ili kao napitak u raznim dijetama ili izlučivanju viška tekućine</a:t>
            </a:r>
          </a:p>
          <a:p>
            <a:endParaRPr lang="hr-HR" dirty="0"/>
          </a:p>
        </p:txBody>
      </p:sp>
      <p:pic>
        <p:nvPicPr>
          <p:cNvPr id="2050" name="Picture 2" descr="C:\Users\Škola\Downloads\mrkva_konzumacija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170730" cy="2113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Škola\Downloads\6mj-zainskope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17" y="1844824"/>
            <a:ext cx="2976332" cy="2232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024744" cy="1143000"/>
          </a:xfrm>
        </p:spPr>
        <p:txBody>
          <a:bodyPr>
            <a:normAutofit/>
          </a:bodyPr>
          <a:lstStyle/>
          <a:p>
            <a:r>
              <a:rPr lang="hr-HR" sz="3200" i="1" u="sng" dirty="0">
                <a:solidFill>
                  <a:srgbClr val="7030A0"/>
                </a:solidFill>
              </a:rPr>
              <a:t>Ljekovito djelovanje:</a:t>
            </a:r>
            <a:br>
              <a:rPr lang="hr-HR" sz="3200" i="1" u="sng" dirty="0">
                <a:solidFill>
                  <a:srgbClr val="7030A0"/>
                </a:solidFill>
              </a:rPr>
            </a:br>
            <a:r>
              <a:rPr lang="hr-HR" sz="3200" i="1" u="sng" dirty="0" smtClean="0">
                <a:solidFill>
                  <a:srgbClr val="7030A0"/>
                </a:solidFill>
              </a:rPr>
              <a:t>cikla</a:t>
            </a:r>
            <a:r>
              <a:rPr lang="hr-HR" sz="3200" i="1" dirty="0" smtClean="0">
                <a:solidFill>
                  <a:srgbClr val="7030A0"/>
                </a:solidFill>
              </a:rPr>
              <a:t>  </a:t>
            </a:r>
            <a:endParaRPr lang="hr-HR" sz="3200" i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2852936"/>
            <a:ext cx="4040188" cy="3743007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300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r-HR" sz="1700" i="1" dirty="0" smtClean="0"/>
              <a:t>Cikla sadrži veliko bogatstvo visokovrijednih sastojaka i to onih koji obnavljaju krv i jačaju organizam</a:t>
            </a:r>
          </a:p>
          <a:p>
            <a:pPr>
              <a:buFont typeface="Wingdings" pitchFamily="2" charset="2"/>
              <a:buChar char="v"/>
            </a:pPr>
            <a:r>
              <a:rPr lang="hr-HR" sz="1700" i="1" dirty="0" smtClean="0"/>
              <a:t>Cikla pomaže u liječenju anemije, bolesti krvnih žila, regulira nizak tlak, sprečava starenje organizma</a:t>
            </a:r>
          </a:p>
          <a:p>
            <a:pPr>
              <a:buFont typeface="Wingdings" pitchFamily="2" charset="2"/>
              <a:buChar char="v"/>
            </a:pPr>
            <a:r>
              <a:rPr lang="hr-HR" sz="1700" i="1" dirty="0" smtClean="0"/>
              <a:t>Ljekoviti sastojci cikle čuvaju se u jabučnom octu</a:t>
            </a:r>
            <a:endParaRPr lang="hr-HR" sz="1700" i="1" dirty="0"/>
          </a:p>
        </p:txBody>
      </p:sp>
      <p:pic>
        <p:nvPicPr>
          <p:cNvPr id="7" name="Content Placeholder 6" descr="SAM_030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492896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cik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1719846" cy="114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Ljekovito </a:t>
            </a:r>
            <a:r>
              <a:rPr lang="hr-HR" sz="3200" dirty="0" smtClean="0">
                <a:solidFill>
                  <a:srgbClr val="FF0000"/>
                </a:solidFill>
              </a:rPr>
              <a:t>djelovanje – </a:t>
            </a:r>
            <a:br>
              <a:rPr lang="hr-HR" sz="3200" dirty="0" smtClean="0">
                <a:solidFill>
                  <a:srgbClr val="FF0000"/>
                </a:solidFill>
              </a:rPr>
            </a:br>
            <a:r>
              <a:rPr lang="hr-HR" sz="3200" i="1" dirty="0" smtClean="0">
                <a:solidFill>
                  <a:srgbClr val="FF0000"/>
                </a:solidFill>
              </a:rPr>
              <a:t>bazga</a:t>
            </a:r>
            <a:endParaRPr lang="hr-HR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SAM_03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991651">
            <a:off x="4948199" y="1405802"/>
            <a:ext cx="3078342" cy="41044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ontent Placeholder 5"/>
          <p:cNvSpPr txBox="1">
            <a:spLocks/>
          </p:cNvSpPr>
          <p:nvPr/>
        </p:nvSpPr>
        <p:spPr>
          <a:xfrm rot="21043407">
            <a:off x="696825" y="3029511"/>
            <a:ext cx="2510547" cy="394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r-HR" sz="1600" i="1" dirty="0" smtClean="0"/>
              <a:t>kod prehlade, kašlja, gripe, hripavca, upale pluća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i="1" dirty="0" smtClean="0"/>
              <a:t>kod reumatičnih oboljenja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i="1" dirty="0" smtClean="0"/>
              <a:t>odstranjuje teškoće prilikom mokrenja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i="1" dirty="0" smtClean="0"/>
              <a:t>čisti krv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600" i="1" dirty="0" smtClean="0"/>
              <a:t>kod vodene bolesti</a:t>
            </a:r>
          </a:p>
        </p:txBody>
      </p:sp>
      <p:pic>
        <p:nvPicPr>
          <p:cNvPr id="1026" name="Picture 2" descr="http://1.bp.blogspot.com/-bl8Rm_uVk6I/T7KfhQiblbI/AAAAAAAAAxE/UB-scn37W1c/s1600/Picture+1+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68" y="1340768"/>
            <a:ext cx="1888990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700</TotalTime>
  <Words>529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ZDRAV ŽIVOT U NAŠOJ ŠKOLI</vt:lpstr>
      <vt:lpstr>Učenička zadruga „BOBOVAC”</vt:lpstr>
      <vt:lpstr>JABUKA „KRALJICA VOĆA”</vt:lpstr>
      <vt:lpstr>Aromatizacija jabučnog octa povrćem i ljekovitim biljem </vt:lpstr>
      <vt:lpstr>Ljekovito djelovanje</vt:lpstr>
      <vt:lpstr>LJEKOVITO DJELOVANJE</vt:lpstr>
      <vt:lpstr>Ljekovito djelovanje: cikla  </vt:lpstr>
      <vt:lpstr>Ljekovito djelovanje –  bazga</vt:lpstr>
      <vt:lpstr>     </vt:lpstr>
      <vt:lpstr>EKO AKCIJE</vt:lpstr>
      <vt:lpstr>MI KAO PRIMJER/ DOMAĆINI</vt:lpstr>
      <vt:lpstr>SPORT</vt:lpstr>
      <vt:lpstr>Obilježavanje Hrvatskog  olimpijskog dana </vt:lpstr>
      <vt:lpstr>ŠKOLA PLIVANJA</vt:lpstr>
      <vt:lpstr>ZDRAVSTVENI  ODGOJ</vt:lpstr>
      <vt:lpstr>ZDRAVLJE TREBA NJEGOVATI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ŽIVJETI ZDRAVO </dc:title>
  <dc:creator>Ingrid</dc:creator>
  <cp:lastModifiedBy>Dario</cp:lastModifiedBy>
  <cp:revision>114</cp:revision>
  <dcterms:created xsi:type="dcterms:W3CDTF">2015-01-14T09:11:30Z</dcterms:created>
  <dcterms:modified xsi:type="dcterms:W3CDTF">2015-02-01T17:21:09Z</dcterms:modified>
</cp:coreProperties>
</file>