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15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002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774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615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r-H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66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788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453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370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150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095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814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113E3CB-5580-49CF-837D-92A5F46F1657}" type="datetimeFigureOut">
              <a:rPr lang="hr-HR" smtClean="0"/>
              <a:t>16.4.2020.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CA3D6F1-9875-4FEE-BFF1-AA72A659BF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393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F5FE13-D7B2-4525-83F3-28B7A724B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684" y="1275080"/>
            <a:ext cx="9144000" cy="2387600"/>
          </a:xfrm>
        </p:spPr>
        <p:txBody>
          <a:bodyPr>
            <a:normAutofit/>
          </a:bodyPr>
          <a:lstStyle/>
          <a:p>
            <a:r>
              <a:rPr lang="hr-HR" sz="5400" dirty="0"/>
              <a:t>ANALIZA UPITNIKA UČITELJA – </a:t>
            </a:r>
            <a:br>
              <a:rPr lang="hr-HR" sz="5400" dirty="0"/>
            </a:br>
            <a:r>
              <a:rPr lang="hr-HR" sz="5400" dirty="0"/>
              <a:t>    O ONLINE NASTAVI</a:t>
            </a:r>
            <a:br>
              <a:rPr lang="hr-HR" dirty="0"/>
            </a:br>
            <a:r>
              <a:rPr lang="hr-HR" sz="2800" dirty="0"/>
              <a:t>OŠ Frana Krste Frankopana, Brod na Kupi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5F54B7C-7CEA-48B1-96E6-EEF0F4033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4389120"/>
            <a:ext cx="8570263" cy="1069848"/>
          </a:xfrm>
        </p:spPr>
        <p:txBody>
          <a:bodyPr>
            <a:normAutofit lnSpcReduction="10000"/>
          </a:bodyPr>
          <a:lstStyle/>
          <a:p>
            <a:r>
              <a:rPr lang="hr-HR" dirty="0" err="1"/>
              <a:t>Ppt</a:t>
            </a:r>
            <a:r>
              <a:rPr lang="hr-HR" dirty="0"/>
              <a:t> prezentaciju pripremila : Ingrid Šimičić, pedagoginja                      				škole</a:t>
            </a:r>
          </a:p>
          <a:p>
            <a:r>
              <a:rPr lang="hr-HR" dirty="0"/>
              <a:t>				Travanj 2020.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674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806DFB-5DA0-4288-8CE3-4B1E5805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U V O D N 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7C2DEA-0F00-4B4D-958D-2681FB1F2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496" y="1943607"/>
            <a:ext cx="10515600" cy="4351338"/>
          </a:xfrm>
        </p:spPr>
        <p:txBody>
          <a:bodyPr>
            <a:normAutofit/>
          </a:bodyPr>
          <a:lstStyle/>
          <a:p>
            <a:r>
              <a:rPr lang="hr-HR" dirty="0"/>
              <a:t>Škola na daljinu traje mjesec dana</a:t>
            </a:r>
          </a:p>
          <a:p>
            <a:r>
              <a:rPr lang="hr-HR" dirty="0"/>
              <a:t>Dužnost škole je da u izvanrednim i specifičnim uvjetima koji su iznenada nastupili, propita kvalitetu nastavnog procesa i sve što on podrazumijeva</a:t>
            </a:r>
          </a:p>
          <a:p>
            <a:r>
              <a:rPr lang="hr-HR" dirty="0"/>
              <a:t>Da bi se dobila objektivna i šira slika kvalitete rada, trebalo je propitati sve subjekte odgojno-obrazovnog procesa -  o poteškoćama koje nastaju, mogućnostima otklanjanja istih te svakako rad na poboljšanju</a:t>
            </a:r>
          </a:p>
          <a:p>
            <a:r>
              <a:rPr lang="hr-HR" dirty="0"/>
              <a:t>Zahvaljujući svakodnevnoj razmjeni informacija i iskustava na </a:t>
            </a:r>
            <a:r>
              <a:rPr lang="hr-HR" dirty="0" err="1"/>
              <a:t>viber</a:t>
            </a:r>
            <a:r>
              <a:rPr lang="hr-HR" dirty="0"/>
              <a:t> grupi, već smo od samog početka upoznali teškoće koje se pojavljuju kod svih učitelja ali i učenika</a:t>
            </a:r>
          </a:p>
          <a:p>
            <a:r>
              <a:rPr lang="hr-HR" dirty="0"/>
              <a:t>Nedavno se pojavila i preporuka MZO-a za istim, te su i sami preporučili pitanja za učitelje, koje sam iskoristila u ovom upitniku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647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03BE63-CC22-4FE0-BE29-806747C9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solidFill>
                  <a:srgbClr val="C00000"/>
                </a:solidFill>
              </a:rPr>
              <a:t>O   U P I T N I K 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413A2B-21AE-459F-AE6B-A54A06D9A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579" y="2022049"/>
            <a:ext cx="10515600" cy="4612114"/>
          </a:xfrm>
        </p:spPr>
        <p:txBody>
          <a:bodyPr/>
          <a:lstStyle/>
          <a:p>
            <a:r>
              <a:rPr lang="hr-HR" dirty="0"/>
              <a:t>Upitnik je proveden sredinom travnja</a:t>
            </a:r>
          </a:p>
          <a:p>
            <a:r>
              <a:rPr lang="hr-HR" dirty="0"/>
              <a:t>Ispunilo ga je 14 učitelja do četvrtka 16. travnja</a:t>
            </a:r>
          </a:p>
          <a:p>
            <a:r>
              <a:rPr lang="hr-HR" dirty="0"/>
              <a:t>Obzirom da je sjednica u subotu 18. travnja, trebalo je sva mišljenja objediniti i izvući najvažnije te isto prenijeti u formatu </a:t>
            </a:r>
            <a:r>
              <a:rPr lang="hr-HR" dirty="0" err="1"/>
              <a:t>ppt</a:t>
            </a:r>
            <a:r>
              <a:rPr lang="hr-HR" dirty="0"/>
              <a:t> prezentacije</a:t>
            </a:r>
          </a:p>
          <a:p>
            <a:r>
              <a:rPr lang="hr-HR" dirty="0"/>
              <a:t>Upitnik se sastojao od 3 pitanja :</a:t>
            </a:r>
          </a:p>
          <a:p>
            <a:pPr marL="0" indent="0">
              <a:buNone/>
            </a:pPr>
            <a:r>
              <a:rPr lang="hr-HR" dirty="0"/>
              <a:t>	1.  Što je dobro</a:t>
            </a:r>
          </a:p>
          <a:p>
            <a:pPr marL="0" indent="0">
              <a:buNone/>
            </a:pPr>
            <a:r>
              <a:rPr lang="hr-HR" dirty="0"/>
              <a:t>	2. Navedite poteškoće u radu</a:t>
            </a:r>
          </a:p>
          <a:p>
            <a:pPr marL="0" indent="0">
              <a:buNone/>
            </a:pPr>
            <a:r>
              <a:rPr lang="hr-HR" dirty="0"/>
              <a:t>	3. Navedite moguće mjere za poboljšanje</a:t>
            </a:r>
          </a:p>
        </p:txBody>
      </p:sp>
    </p:spTree>
    <p:extLst>
      <p:ext uri="{BB962C8B-B14F-4D97-AF65-F5344CB8AC3E}">
        <p14:creationId xmlns:p14="http://schemas.microsoft.com/office/powerpoint/2010/main" val="307566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5E033D5-B1EB-42CE-938C-FAACAC14E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31" y="886120"/>
            <a:ext cx="10515600" cy="5545367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000" dirty="0"/>
              <a:t>IZDVOJENA NAJČEŠĆA MIŠLJENJA /ODGOVORI</a:t>
            </a:r>
          </a:p>
          <a:p>
            <a:pPr marL="0" indent="0" algn="ctr">
              <a:buNone/>
            </a:pPr>
            <a:r>
              <a:rPr lang="hr-HR" sz="4000" dirty="0"/>
              <a:t> KOJE SMATRAM KLJUČNIMA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5197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785E8D-1B20-476F-A2E9-2B5210C6C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4" y="5961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sz="4400" dirty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1. ŠTO JE BILO DOBRO U NASTAVI NA DALJINU (do sada)?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40DFCED-9D4C-466D-A349-B9BC282EF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8808"/>
            <a:ext cx="10515600" cy="4351338"/>
          </a:xfrm>
        </p:spPr>
        <p:txBody>
          <a:bodyPr>
            <a:normAutofit/>
          </a:bodyPr>
          <a:lstStyle/>
          <a:p>
            <a:r>
              <a:rPr lang="hr-HR" dirty="0"/>
              <a:t>Kao zanimljivost navodi se primjena novih tehnologija, digitalni alati, nove metode rada, video nastava,…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Kao važnost razvoja životnih vještina – poticanje i razvoj odgovornosti i  samostalnosti, propitivanje vlastitih mogućnosti i osvještavanje o istima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Novi načini komunikacije, otvorenost prema novim pristupima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Vježbanje pisanog izričaja (pri tom mislim na neophodnost pisane komunikacije)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467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4D4444-3558-480F-93CF-0683907ED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>
                <a:solidFill>
                  <a:srgbClr val="C00000"/>
                </a:solidFill>
              </a:rPr>
              <a:t>2. NA KOJE STE POTEŠKOĆE NAILAZILI?</a:t>
            </a:r>
            <a:br>
              <a:rPr lang="hr-HR" sz="4000" dirty="0">
                <a:solidFill>
                  <a:srgbClr val="C00000"/>
                </a:solidFill>
              </a:rPr>
            </a:br>
            <a:endParaRPr lang="hr-HR" sz="40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95FAAD-5839-4A81-9FB5-6A0CAC1ED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009"/>
            <a:ext cx="10515600" cy="509047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hr-HR" sz="2400" dirty="0"/>
              <a:t>Tehničke poteškoće i loše internetske veze koje onemogućavaju normalan tijek nastave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Nedostatak žive riječi i neposrednog kontakta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Nerad pojedinih učenika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Nepoštivanje zadanih rokova za rješavanje zadataka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Simultani rad na više škola i više platformi (iskustvo učitelja koji rade na više škola)</a:t>
            </a:r>
          </a:p>
          <a:p>
            <a:pPr marL="0" indent="0">
              <a:lnSpc>
                <a:spcPct val="150000"/>
              </a:lnSpc>
              <a:buNone/>
            </a:pPr>
            <a:endParaRPr lang="hr-HR" sz="2400" dirty="0"/>
          </a:p>
          <a:p>
            <a:pPr lvl="0">
              <a:lnSpc>
                <a:spcPts val="1500"/>
              </a:lnSpc>
              <a:spcAft>
                <a:spcPts val="0"/>
              </a:spcAft>
            </a:pPr>
            <a:r>
              <a:rPr lang="hr-HR" sz="2400" i="1" spc="15" dirty="0">
                <a:solidFill>
                  <a:srgbClr val="20212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„Ne javljanje određenih učenika, nerazumijevanje gradiva od strane učenika nakon previše objašnjavanja. Učenici su nedovoljno informatički pismeni za većinu stvari, osim za "prepiši" metodu”</a:t>
            </a:r>
          </a:p>
          <a:p>
            <a:pPr lvl="0">
              <a:lnSpc>
                <a:spcPts val="1500"/>
              </a:lnSpc>
              <a:spcAft>
                <a:spcPts val="0"/>
              </a:spcAft>
            </a:pPr>
            <a:endParaRPr lang="hr-HR" sz="2400" dirty="0"/>
          </a:p>
          <a:p>
            <a:r>
              <a:rPr lang="hr-HR" sz="2400" dirty="0"/>
              <a:t>„</a:t>
            </a:r>
            <a:r>
              <a:rPr lang="hr-HR" sz="2400" i="1" dirty="0"/>
              <a:t>Nedovoljne povratne informacije o usvojenosti nastavnoga sadržaja, razina usvojenosti postavljenih ishoda. Poteškoće u usvajanju gradiva, s obzirom da učenici razredne nastave s kojima mi radimo, nemaju pristup internetu i medijskim sadržajima. Nemaju mogućnosti pratiti televizijske programe što dodatno otežava način rada.”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770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E8C887-4FE6-476E-B59A-2D09FDF2C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>
                <a:solidFill>
                  <a:srgbClr val="C00000"/>
                </a:solidFill>
              </a:rPr>
              <a:t>3. ŠTO PREDLAŽETE ZA UNAPRJEĐENJE SVOGA RADA?</a:t>
            </a:r>
            <a:br>
              <a:rPr lang="hr-HR" sz="4000" dirty="0">
                <a:solidFill>
                  <a:srgbClr val="C00000"/>
                </a:solidFill>
              </a:rPr>
            </a:br>
            <a:endParaRPr lang="hr-HR" sz="40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AF13A9-0201-4F30-A007-871EAD84C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155"/>
            <a:ext cx="10515600" cy="4715808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Dodatne edukacije za digitalne alate</a:t>
            </a:r>
          </a:p>
          <a:p>
            <a:r>
              <a:rPr lang="hr-HR" sz="2400" dirty="0"/>
              <a:t>Kraće i jasnije zadaće za učenike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i="1" dirty="0"/>
              <a:t>„S obzirom na specifičnosti učenika nikakvi noviteti ne dolaze u obzir. Učenici se teško snalaze i većina njih nije uopće samostalna. Ne mogu odraditi zadatke u stvarnoj učionici bez konstantnog nadgledanja i davanja uputa. Za ostale učenike koji se ne školuju po prilagođenom programu postoji mnogo opcija za poboljšanje nastave odnosno zanimljiviju nastavu. :)”</a:t>
            </a:r>
          </a:p>
          <a:p>
            <a:pPr marL="0" indent="0">
              <a:buNone/>
            </a:pPr>
            <a:endParaRPr lang="hr-HR" sz="2400" i="1" dirty="0"/>
          </a:p>
          <a:p>
            <a:r>
              <a:rPr lang="hr-HR" sz="2400" i="1" dirty="0"/>
              <a:t>„Smanjiti količinu gradiva, pojednostaviti i u potpunosti prilagoditi upute i zadatke, učenicima češće zadavati teme koje su njima bliske i aktualne.”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5608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3CD8A9-A108-45BE-ACFE-F915F414C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>
                <a:solidFill>
                  <a:srgbClr val="C00000"/>
                </a:solidFill>
              </a:rPr>
              <a:t>GENERALNI ZAKLJUČCI SVE TRI ANKETE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ED9088-E8AE-43D2-AD0E-8CD7303EE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082" y="1690688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sz="2000" dirty="0"/>
              <a:t>Manje zadaća</a:t>
            </a:r>
          </a:p>
          <a:p>
            <a:pPr marL="0" indent="0">
              <a:buNone/>
            </a:pPr>
            <a:endParaRPr lang="hr-HR" sz="2000" dirty="0"/>
          </a:p>
          <a:p>
            <a:pPr>
              <a:buFontTx/>
              <a:buChar char="-"/>
            </a:pPr>
            <a:r>
              <a:rPr lang="hr-HR" sz="2000" dirty="0"/>
              <a:t>Nedostatak redovne nastave</a:t>
            </a:r>
          </a:p>
          <a:p>
            <a:pPr marL="0" indent="0">
              <a:buNone/>
            </a:pPr>
            <a:endParaRPr lang="hr-HR" sz="2000" dirty="0"/>
          </a:p>
          <a:p>
            <a:pPr>
              <a:buFontTx/>
              <a:buChar char="-"/>
            </a:pPr>
            <a:r>
              <a:rPr lang="hr-HR" sz="2000" dirty="0"/>
              <a:t>Uloga učitelja - Izuzetno značajna</a:t>
            </a:r>
          </a:p>
          <a:p>
            <a:pPr marL="0" indent="0">
              <a:buNone/>
            </a:pPr>
            <a:endParaRPr lang="hr-HR" sz="2000" dirty="0"/>
          </a:p>
          <a:p>
            <a:pPr>
              <a:buFontTx/>
              <a:buChar char="-"/>
            </a:pPr>
            <a:r>
              <a:rPr lang="hr-HR" sz="2000" dirty="0"/>
              <a:t>Učenici se snalaze teško</a:t>
            </a:r>
          </a:p>
          <a:p>
            <a:pPr marL="0" indent="0">
              <a:buNone/>
            </a:pPr>
            <a:endParaRPr lang="hr-HR" sz="2000" dirty="0"/>
          </a:p>
          <a:p>
            <a:pPr>
              <a:buFontTx/>
              <a:buChar char="-"/>
            </a:pPr>
            <a:r>
              <a:rPr lang="hr-HR" sz="2000" dirty="0"/>
              <a:t>Pojedini učenici izbjegavaju svoje obveze</a:t>
            </a:r>
          </a:p>
          <a:p>
            <a:pPr marL="0" indent="0">
              <a:buNone/>
            </a:pPr>
            <a:endParaRPr lang="hr-HR" sz="2000" dirty="0"/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7112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EC2AAC-8495-4B37-B793-CEB702E5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126" y="-77935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i="1" dirty="0">
                <a:solidFill>
                  <a:srgbClr val="C00000"/>
                </a:solidFill>
              </a:rPr>
              <a:t>JOŠ MALO….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6C6294-F211-4EB8-8C76-8D5C9D23A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237" y="1059092"/>
            <a:ext cx="10911526" cy="53228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Naglasak ovog istraživanja je poboljšanje nastave. O tome svatko ima svoje mišljenje i mislim da bismo se u većini toga složili.</a:t>
            </a:r>
          </a:p>
          <a:p>
            <a:pPr marL="0" indent="0">
              <a:buNone/>
            </a:pPr>
            <a:r>
              <a:rPr lang="hr-HR" dirty="0"/>
              <a:t>Ono što bi se moglo poboljšati prateći analize sva tri uzorka bi bilo :</a:t>
            </a:r>
          </a:p>
          <a:p>
            <a:pPr>
              <a:buFontTx/>
              <a:buChar char="-"/>
            </a:pPr>
            <a:r>
              <a:rPr lang="hr-HR" dirty="0"/>
              <a:t>Prakticiranje rada putem video nastave gdje bi mogli imati direktan audiovizualan kontakt s učenicima, što bi bilo najbliža opcija redovne nastave</a:t>
            </a:r>
          </a:p>
          <a:p>
            <a:pPr>
              <a:buFontTx/>
              <a:buChar char="-"/>
            </a:pPr>
            <a:r>
              <a:rPr lang="hr-HR" dirty="0"/>
              <a:t>Smanjiti nastavne sadržaje, reducirati ih, izdvojiti najbitnije</a:t>
            </a:r>
          </a:p>
          <a:p>
            <a:pPr>
              <a:buFontTx/>
              <a:buChar char="-"/>
            </a:pPr>
            <a:r>
              <a:rPr lang="hr-HR" dirty="0"/>
              <a:t>Smanjiti obim njihovih zadaća ( to se odnosi posebno na učenike s PP-om)</a:t>
            </a:r>
          </a:p>
          <a:p>
            <a:pPr>
              <a:buFontTx/>
              <a:buChar char="-"/>
            </a:pPr>
            <a:r>
              <a:rPr lang="hr-HR" dirty="0"/>
              <a:t>Kod nas je puno učenika po prilagođenom programu – ponavljam taj program se za naše učenike svodi na – OSNOVE OSNOVA</a:t>
            </a:r>
            <a:endParaRPr lang="hr-HR" sz="1900" i="1" dirty="0"/>
          </a:p>
          <a:p>
            <a:pPr>
              <a:buFontTx/>
              <a:buChar char="-"/>
            </a:pPr>
            <a:r>
              <a:rPr lang="hr-HR" dirty="0"/>
              <a:t>Upute pojasniti do krajnjih granica, korak po korak</a:t>
            </a:r>
          </a:p>
          <a:p>
            <a:pPr>
              <a:buFontTx/>
              <a:buChar char="-"/>
            </a:pPr>
            <a:r>
              <a:rPr lang="hr-HR" dirty="0"/>
              <a:t>Razrednici kontaktirati roditelje i voditi evidenciju o toj suradnji</a:t>
            </a:r>
          </a:p>
          <a:p>
            <a:pPr>
              <a:buFontTx/>
              <a:buChar char="-"/>
            </a:pPr>
            <a:r>
              <a:rPr lang="hr-HR" dirty="0"/>
              <a:t>Shvatiti poziciju pojedinih učenika, njihove (jako) snižene intelektualne mogućnosti, obiteljsku situaciju, posebice mnogobrojnih članova i njihovu dnevnu „rutinu”, polupismenost ili nepismenost mnogih roditelja koji im iz tog razloga ne mogu pomoći, oskudan rječnik (u novom gradivu se pojave i nove njima nepoznate riječi, koje im dodatno otežaju shvaćanje)</a:t>
            </a:r>
          </a:p>
          <a:p>
            <a:pPr>
              <a:buFontTx/>
              <a:buChar char="-"/>
            </a:pPr>
            <a:r>
              <a:rPr lang="hr-HR" dirty="0"/>
              <a:t>Mislim da sam u svojim prezentacijama i </a:t>
            </a:r>
            <a:r>
              <a:rPr lang="hr-HR" dirty="0" err="1"/>
              <a:t>viber</a:t>
            </a:r>
            <a:r>
              <a:rPr lang="hr-HR" dirty="0"/>
              <a:t> grupama dala već svoje mišljenje, pa bih ovdje završila. </a:t>
            </a:r>
          </a:p>
          <a:p>
            <a:pPr marL="0" indent="0">
              <a:buNone/>
            </a:pPr>
            <a:r>
              <a:rPr lang="hr-HR" dirty="0"/>
              <a:t>				Hvala svima</a:t>
            </a:r>
            <a:r>
              <a:rPr lang="hr-HR" dirty="0">
                <a:sym typeface="Wingdings" panose="05000000000000000000" pitchFamily="2" charset="2"/>
              </a:rPr>
              <a:t>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3895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og od drveta">
  <a:themeElements>
    <a:clrScheme name="Slog od drvet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log od drvet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og od drvet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Slog od drveta</Template>
  <TotalTime>168</TotalTime>
  <Words>783</Words>
  <Application>Microsoft Office PowerPoint</Application>
  <PresentationFormat>Široki zaslon</PresentationFormat>
  <Paragraphs>68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Slog od drveta</vt:lpstr>
      <vt:lpstr>ANALIZA UPITNIKA UČITELJA –      O ONLINE NASTAVI OŠ Frana Krste Frankopana, Brod na Kupi</vt:lpstr>
      <vt:lpstr>U V O D N O</vt:lpstr>
      <vt:lpstr>O   U P I T N I K U</vt:lpstr>
      <vt:lpstr>PowerPoint prezentacija</vt:lpstr>
      <vt:lpstr>1. ŠTO JE BILO DOBRO U NASTAVI NA DALJINU (do sada)? </vt:lpstr>
      <vt:lpstr>2. NA KOJE STE POTEŠKOĆE NAILAZILI? </vt:lpstr>
      <vt:lpstr>3. ŠTO PREDLAŽETE ZA UNAPRJEĐENJE SVOGA RADA? </vt:lpstr>
      <vt:lpstr>GENERALNI ZAKLJUČCI SVE TRI ANKETE</vt:lpstr>
      <vt:lpstr>JOŠ MALO….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UPITNIKA UČITELJA – O ONLINE NASTAVI</dc:title>
  <dc:creator>Ingrid Šimičić</dc:creator>
  <cp:lastModifiedBy>Ingrid Šimičić</cp:lastModifiedBy>
  <cp:revision>12</cp:revision>
  <dcterms:created xsi:type="dcterms:W3CDTF">2020-04-16T09:28:08Z</dcterms:created>
  <dcterms:modified xsi:type="dcterms:W3CDTF">2020-04-16T12:16:10Z</dcterms:modified>
</cp:coreProperties>
</file>