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3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47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2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670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79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00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20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00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15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120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4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94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26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26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88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26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30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59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4D05B0-AAC6-481F-AB68-37910DC82FB0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AE9576-2229-4CBC-BCFD-6D22D5E95A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4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E3088-9D50-4625-9988-929B41BD8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828" y="-210122"/>
            <a:ext cx="7315200" cy="3255264"/>
          </a:xfrm>
        </p:spPr>
        <p:txBody>
          <a:bodyPr>
            <a:normAutofit/>
          </a:bodyPr>
          <a:lstStyle/>
          <a:p>
            <a:r>
              <a:rPr lang="hr-HR" sz="5400" b="1" dirty="0"/>
              <a:t>ŠTO UČENICI MISLE O ONLINE NASTAVI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2A1BA2-35A8-4662-AC63-CF1E7FF83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308" y="3911489"/>
            <a:ext cx="7315200" cy="914400"/>
          </a:xfrm>
        </p:spPr>
        <p:txBody>
          <a:bodyPr>
            <a:noAutofit/>
          </a:bodyPr>
          <a:lstStyle/>
          <a:p>
            <a:r>
              <a:rPr lang="hr-HR" sz="2400" b="1" cap="none" dirty="0">
                <a:solidFill>
                  <a:srgbClr val="7030A0"/>
                </a:solidFill>
              </a:rPr>
              <a:t>prezentaciju pripremila : Ingrid Šimičić, pedagoginja Škole</a:t>
            </a:r>
          </a:p>
          <a:p>
            <a:r>
              <a:rPr lang="hr-HR" sz="2400" b="1" cap="none" dirty="0">
                <a:solidFill>
                  <a:srgbClr val="7030A0"/>
                </a:solidFill>
              </a:rPr>
              <a:t>Travanj 2020.</a:t>
            </a:r>
          </a:p>
          <a:p>
            <a:r>
              <a:rPr lang="hr-HR" sz="2400" b="1" cap="none" dirty="0">
                <a:solidFill>
                  <a:srgbClr val="7030A0"/>
                </a:solidFill>
              </a:rPr>
              <a:t>OŠ Frana Krste Frankopana, Brod na Kupi</a:t>
            </a:r>
          </a:p>
        </p:txBody>
      </p:sp>
    </p:spTree>
    <p:extLst>
      <p:ext uri="{BB962C8B-B14F-4D97-AF65-F5344CB8AC3E}">
        <p14:creationId xmlns:p14="http://schemas.microsoft.com/office/powerpoint/2010/main" val="125220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CBD31D-3A47-4B54-AFEC-13E5D6DE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3" y="0"/>
            <a:ext cx="10364451" cy="1596177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6">
                    <a:lumMod val="50000"/>
                  </a:schemeClr>
                </a:solidFill>
              </a:rPr>
              <a:t>KAKVE ZADATKE U ON- LINE NASTAVI NAJVIŠE „VOLIŠ“?</a:t>
            </a:r>
            <a:endParaRPr lang="hr-H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248C70-2C9C-4AD1-883D-8781FAAC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127" y="1254729"/>
            <a:ext cx="10364452" cy="5108363"/>
          </a:xfrm>
        </p:spPr>
        <p:txBody>
          <a:bodyPr>
            <a:normAutofit fontScale="85000" lnSpcReduction="20000"/>
          </a:bodyPr>
          <a:lstStyle/>
          <a:p>
            <a:r>
              <a:rPr lang="hr-HR" sz="2600" cap="none" dirty="0"/>
              <a:t>Neki kvizovi</a:t>
            </a:r>
          </a:p>
          <a:p>
            <a:pPr marL="0" indent="0">
              <a:buNone/>
            </a:pPr>
            <a:endParaRPr lang="hr-HR" sz="2600" cap="none" dirty="0"/>
          </a:p>
          <a:p>
            <a:r>
              <a:rPr lang="hr-HR" sz="2600" cap="none" dirty="0"/>
              <a:t>Kada imam za prepisati plan ploče i par zadataka.</a:t>
            </a:r>
          </a:p>
          <a:p>
            <a:pPr marL="0" indent="0">
              <a:buNone/>
            </a:pPr>
            <a:endParaRPr lang="hr-HR" sz="2600" cap="none" dirty="0"/>
          </a:p>
          <a:p>
            <a:r>
              <a:rPr lang="hr-HR" sz="2600" cap="none" dirty="0"/>
              <a:t>Najviše volim zadatke kada moramo samo prepisati nešto u bilježnicu.</a:t>
            </a:r>
          </a:p>
          <a:p>
            <a:pPr marL="0" indent="0">
              <a:buNone/>
            </a:pPr>
            <a:endParaRPr lang="hr-HR" sz="2600" cap="none" dirty="0"/>
          </a:p>
          <a:p>
            <a:r>
              <a:rPr lang="hr-HR" sz="2600" cap="none" dirty="0"/>
              <a:t>Svejedno mi je</a:t>
            </a:r>
          </a:p>
          <a:p>
            <a:pPr marL="0" indent="0">
              <a:buNone/>
            </a:pPr>
            <a:endParaRPr lang="hr-HR" sz="2600" cap="none" dirty="0"/>
          </a:p>
          <a:p>
            <a:r>
              <a:rPr lang="hr-HR" sz="2600" cap="none" dirty="0"/>
              <a:t>Likovni</a:t>
            </a:r>
          </a:p>
          <a:p>
            <a:pPr marL="0" indent="0">
              <a:buNone/>
            </a:pPr>
            <a:endParaRPr lang="hr-HR" sz="2600" cap="none" dirty="0"/>
          </a:p>
          <a:p>
            <a:r>
              <a:rPr lang="hr-HR" sz="2600" cap="none" dirty="0"/>
              <a:t>Jednostavne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511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3EC4E-8C2F-4BCF-8D50-637287C5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8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accent6">
                    <a:lumMod val="50000"/>
                  </a:schemeClr>
                </a:solidFill>
              </a:rPr>
              <a:t>ŠTO UČITELJI NAJVIŠE KORISTE (</a:t>
            </a:r>
            <a:r>
              <a:rPr lang="hr-HR" sz="2800" cap="none" dirty="0">
                <a:solidFill>
                  <a:schemeClr val="accent6">
                    <a:lumMod val="50000"/>
                  </a:schemeClr>
                </a:solidFill>
              </a:rPr>
              <a:t>koje oblike i načine rada </a:t>
            </a:r>
            <a:r>
              <a:rPr lang="hr-HR" sz="2800" dirty="0">
                <a:solidFill>
                  <a:schemeClr val="accent6">
                    <a:lumMod val="50000"/>
                  </a:schemeClr>
                </a:solidFill>
              </a:rPr>
              <a:t>) 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B0AD5-4C79-419C-858C-7CC75370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216" y="1655501"/>
            <a:ext cx="10515600" cy="5002229"/>
          </a:xfrm>
        </p:spPr>
        <p:txBody>
          <a:bodyPr/>
          <a:lstStyle/>
          <a:p>
            <a:r>
              <a:rPr lang="hr-HR" sz="2800" cap="none" dirty="0"/>
              <a:t>Pa word i </a:t>
            </a:r>
            <a:r>
              <a:rPr lang="hr-HR" sz="2800" cap="none" dirty="0" err="1"/>
              <a:t>teams</a:t>
            </a:r>
            <a:endParaRPr lang="hr-HR" sz="2800" cap="none" dirty="0"/>
          </a:p>
          <a:p>
            <a:r>
              <a:rPr lang="hr-HR" sz="2800" cap="none" dirty="0"/>
              <a:t>Slanje poruka.</a:t>
            </a:r>
          </a:p>
          <a:p>
            <a:r>
              <a:rPr lang="hr-HR" sz="2800" cap="none" dirty="0"/>
              <a:t>Najviše objavljuju word dokumente i mi to moramo prepisati ili riješiti.</a:t>
            </a:r>
          </a:p>
          <a:p>
            <a:r>
              <a:rPr lang="hr-HR" sz="2800" cap="none" dirty="0"/>
              <a:t>Koriste </a:t>
            </a:r>
            <a:r>
              <a:rPr lang="hr-HR" sz="2800" cap="none" dirty="0" err="1"/>
              <a:t>teams</a:t>
            </a:r>
            <a:r>
              <a:rPr lang="hr-HR" sz="2800" cap="none" dirty="0"/>
              <a:t>, word i e-mail.</a:t>
            </a:r>
          </a:p>
          <a:p>
            <a:r>
              <a:rPr lang="hr-HR" sz="2800" cap="none" dirty="0"/>
              <a:t>Ne znam.</a:t>
            </a:r>
          </a:p>
          <a:p>
            <a:r>
              <a:rPr lang="hr-HR" sz="2800" cap="none" dirty="0"/>
              <a:t>Šalju nam zadatke ovdje u </a:t>
            </a:r>
            <a:r>
              <a:rPr lang="hr-HR" sz="2800" cap="none" dirty="0" err="1"/>
              <a:t>team</a:t>
            </a:r>
            <a:r>
              <a:rPr lang="hr-HR" sz="2800" cap="none" dirty="0"/>
              <a:t>-s ili na e-mail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792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DB0AC5-C408-4DE1-8D2B-DA927557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96" y="220021"/>
            <a:ext cx="10364451" cy="1596177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ŠTO TI SE SVIĐA U ON-LINE NASTAVI?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5F3529-80E1-48F5-AC80-A305756BA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772" y="1816198"/>
            <a:ext cx="10515600" cy="4351338"/>
          </a:xfrm>
        </p:spPr>
        <p:txBody>
          <a:bodyPr/>
          <a:lstStyle/>
          <a:p>
            <a:r>
              <a:rPr lang="hr-HR" sz="2800" cap="none" dirty="0"/>
              <a:t>Ma sve mi se sviđa</a:t>
            </a:r>
          </a:p>
          <a:p>
            <a:r>
              <a:rPr lang="hr-HR" sz="2800" cap="none" dirty="0"/>
              <a:t>To da mogu raditi od doma i mislim da bi tako stalno morali raditi, a ne samo u ovo doba korone.</a:t>
            </a:r>
          </a:p>
          <a:p>
            <a:r>
              <a:rPr lang="hr-HR" sz="2800" cap="none" dirty="0"/>
              <a:t>Sviđa mi se što ponekad imamo dugačke rokove.</a:t>
            </a:r>
          </a:p>
          <a:p>
            <a:r>
              <a:rPr lang="hr-HR" sz="2800" cap="none" dirty="0"/>
              <a:t>Meni se sve sviđa :)</a:t>
            </a:r>
          </a:p>
          <a:p>
            <a:r>
              <a:rPr lang="hr-HR" sz="2800" cap="none" dirty="0"/>
              <a:t>Pa da mogu slikati i poslati i pričati.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431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B9BB-508B-492A-9964-6585B724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2" y="10947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ŠTO TI SE </a:t>
            </a:r>
            <a:r>
              <a:rPr lang="it-IT" u="sng" dirty="0">
                <a:solidFill>
                  <a:schemeClr val="accent6">
                    <a:lumMod val="50000"/>
                  </a:schemeClr>
                </a:solidFill>
              </a:rPr>
              <a:t>NE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SVIĐA U ONLINE NASTAVI?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D31DA7-6E9B-41DD-8C58-D56505DC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05647"/>
            <a:ext cx="10515600" cy="4351338"/>
          </a:xfrm>
        </p:spPr>
        <p:txBody>
          <a:bodyPr/>
          <a:lstStyle/>
          <a:p>
            <a:r>
              <a:rPr lang="hr-HR" sz="2800" cap="none" dirty="0"/>
              <a:t>Nema tog odgovora</a:t>
            </a:r>
          </a:p>
          <a:p>
            <a:r>
              <a:rPr lang="hr-HR" sz="2800" cap="none" dirty="0"/>
              <a:t>Puno zadataka iz svakog predmeta.</a:t>
            </a:r>
          </a:p>
          <a:p>
            <a:r>
              <a:rPr lang="hr-HR" sz="2800" cap="none" dirty="0"/>
              <a:t>Ne sviđa mi se to što teže shvatim gradivo ako moramo samo nešto prepisati, i sami shvatiti kako moramo nešto riješiti.</a:t>
            </a:r>
          </a:p>
          <a:p>
            <a:r>
              <a:rPr lang="hr-HR" sz="2800" cap="none" dirty="0"/>
              <a:t>Sve mi je super tako da nema onog što mi se ne sviđa.</a:t>
            </a:r>
          </a:p>
          <a:p>
            <a:r>
              <a:rPr lang="hr-HR" sz="2800" cap="none" dirty="0"/>
              <a:t>Nemam </a:t>
            </a:r>
            <a:r>
              <a:rPr lang="hr-HR" sz="2800" cap="none" dirty="0" err="1"/>
              <a:t>nista</a:t>
            </a:r>
            <a:r>
              <a:rPr lang="hr-HR" sz="2800" cap="none" dirty="0"/>
              <a:t> sto mi se ne sviđa.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924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13. Da li se trudiš obaviti sve potrebne obaveze?. Number of responses: 6 responses.">
            <a:extLst>
              <a:ext uri="{FF2B5EF4-FFF2-40B4-BE49-F238E27FC236}">
                <a16:creationId xmlns:a16="http://schemas.microsoft.com/office/drawing/2014/main" id="{E9B99CBC-BE69-4B93-BEAE-875A2E45B0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9" y="486383"/>
            <a:ext cx="12900152" cy="54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0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15. Nedostaje li ti škola?. Number of responses: 6 responses.">
            <a:extLst>
              <a:ext uri="{FF2B5EF4-FFF2-40B4-BE49-F238E27FC236}">
                <a16:creationId xmlns:a16="http://schemas.microsoft.com/office/drawing/2014/main" id="{EFE4F08C-C0FC-4844-852F-98D0ED8AC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" y="593388"/>
            <a:ext cx="12206582" cy="51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3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C78B00-3F6E-4F8C-B75A-031F53DF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3" y="-97920"/>
            <a:ext cx="10364451" cy="1596177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AKO TI NEDOSTAJE, NAVEDI ŠTO TOČNO?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E98AE6-515D-4AEE-8221-32E8474B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57460"/>
            <a:ext cx="10515600" cy="5121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cap="none" dirty="0"/>
              <a:t>Prijatelji i učitelji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cap="none" dirty="0"/>
          </a:p>
          <a:p>
            <a:pPr>
              <a:lnSpc>
                <a:spcPct val="100000"/>
              </a:lnSpc>
            </a:pPr>
            <a:r>
              <a:rPr lang="hr-HR" sz="2400" cap="none" dirty="0"/>
              <a:t>Ne, radi neke djece se barem mogu odmorit.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cap="none" dirty="0"/>
          </a:p>
          <a:p>
            <a:pPr>
              <a:lnSpc>
                <a:spcPct val="100000"/>
              </a:lnSpc>
            </a:pPr>
            <a:r>
              <a:rPr lang="hr-HR" sz="2400" cap="none" dirty="0"/>
              <a:t>Nedostaju mi prijatelji i lakša nastava.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cap="none" dirty="0"/>
          </a:p>
          <a:p>
            <a:pPr>
              <a:lnSpc>
                <a:spcPct val="100000"/>
              </a:lnSpc>
            </a:pPr>
            <a:r>
              <a:rPr lang="hr-HR" sz="2400" cap="none" dirty="0"/>
              <a:t>Pa fale mi prijatelji, učitelji i učiteljice.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cap="none" dirty="0"/>
          </a:p>
          <a:p>
            <a:pPr>
              <a:lnSpc>
                <a:spcPct val="100000"/>
              </a:lnSpc>
            </a:pPr>
            <a:r>
              <a:rPr lang="hr-HR" sz="2400" cap="none" dirty="0"/>
              <a:t>Prijatelji i učitelji.😭😭😭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764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761CB-F24C-48BE-8338-39E75BAF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26" y="0"/>
            <a:ext cx="10364451" cy="1596177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6">
                    <a:lumMod val="50000"/>
                  </a:schemeClr>
                </a:solidFill>
              </a:rPr>
              <a:t>ŠTO BISTE PORUČILI UČITELJIMA VEZANO ZA ONLINE NASTAVU?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127912-493A-476C-845E-FDEF5F6C2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114" y="1571101"/>
            <a:ext cx="10515600" cy="4980527"/>
          </a:xfrm>
        </p:spPr>
        <p:txBody>
          <a:bodyPr/>
          <a:lstStyle/>
          <a:p>
            <a:r>
              <a:rPr lang="hr-HR" sz="2400" cap="none" dirty="0"/>
              <a:t>Da se ne ljute na nas ako ne primjer zaboravimo predati zadaću do tog roka trebaju i oni nas shvatiti da nam nije lako i da smo zbunjeni kao oni</a:t>
            </a:r>
          </a:p>
          <a:p>
            <a:r>
              <a:rPr lang="hr-HR" sz="2400" cap="none" dirty="0"/>
              <a:t>Da ne šalju bas toliko puno zadataka jer nismo mi roboti moramo se malo i odmorit a ne cijeli dan radit za tabletima ili računalima.</a:t>
            </a:r>
          </a:p>
          <a:p>
            <a:r>
              <a:rPr lang="hr-HR" sz="2400" cap="none" dirty="0"/>
              <a:t>Ne znam.</a:t>
            </a:r>
          </a:p>
          <a:p>
            <a:r>
              <a:rPr lang="hr-HR" sz="2400" cap="none" dirty="0"/>
              <a:t>Ne znam što točno.</a:t>
            </a:r>
          </a:p>
          <a:p>
            <a:r>
              <a:rPr lang="hr-HR" sz="2400" cap="none" dirty="0" err="1"/>
              <a:t>Nista</a:t>
            </a:r>
            <a:r>
              <a:rPr lang="hr-HR" sz="2400" cap="none" dirty="0"/>
              <a:t>.😊</a:t>
            </a:r>
          </a:p>
          <a:p>
            <a:r>
              <a:rPr lang="hr-HR" sz="2400" cap="none" dirty="0"/>
              <a:t>Ništa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21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4F1B4-DC24-4931-8128-ECC4A754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852064"/>
          </a:xfrm>
        </p:spPr>
        <p:txBody>
          <a:bodyPr/>
          <a:lstStyle/>
          <a:p>
            <a:r>
              <a:rPr lang="hr-HR" dirty="0"/>
              <a:t>Umjesto zaključka…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146B81-4B93-40EA-96A6-BB0098D7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852064"/>
            <a:ext cx="10364452" cy="5520456"/>
          </a:xfrm>
        </p:spPr>
        <p:txBody>
          <a:bodyPr>
            <a:normAutofit fontScale="85000" lnSpcReduction="20000"/>
          </a:bodyPr>
          <a:lstStyle/>
          <a:p>
            <a:r>
              <a:rPr lang="hr-HR" cap="none" dirty="0"/>
              <a:t>U idealnom slučaju upitnik je trebalo riješiti 10 učenika, a riješilo ih je 6</a:t>
            </a:r>
          </a:p>
          <a:p>
            <a:r>
              <a:rPr lang="hr-HR" cap="none" dirty="0"/>
              <a:t>Pretpostavljam da istih 6 koji su riješili upitnik, jednako tako rješava i svoje obavezne školske zadatke</a:t>
            </a:r>
          </a:p>
          <a:p>
            <a:r>
              <a:rPr lang="hr-HR" cap="none" dirty="0"/>
              <a:t>Ovih 6 učenika je zasigurno bilo iskreno u svojim odgovorima što se da iščitati sa slajdova</a:t>
            </a:r>
          </a:p>
          <a:p>
            <a:r>
              <a:rPr lang="hr-HR" cap="none" dirty="0"/>
              <a:t>Dakle veći dio učenika online nastavu prati popodne, odmah iza njih su oni koji je prate odmah u 8 ujutro</a:t>
            </a:r>
          </a:p>
          <a:p>
            <a:r>
              <a:rPr lang="hr-HR" cap="none" dirty="0"/>
              <a:t>Pola ispitanih učenika nema nikakvih poteškoća sa Internet vezom, ali nažalost polovica ima povremene poteškoće</a:t>
            </a:r>
          </a:p>
          <a:p>
            <a:r>
              <a:rPr lang="hr-HR" cap="none" dirty="0"/>
              <a:t>Učitelji online nastavu vode uglavnom putem grupe </a:t>
            </a:r>
            <a:r>
              <a:rPr lang="hr-HR" cap="none" dirty="0" err="1"/>
              <a:t>Teams</a:t>
            </a:r>
            <a:r>
              <a:rPr lang="hr-HR" cap="none" dirty="0"/>
              <a:t> i putem e-mailova</a:t>
            </a:r>
          </a:p>
          <a:p>
            <a:r>
              <a:rPr lang="hr-HR" cap="none" dirty="0"/>
              <a:t>Većini učenika ipak nedostaje „prava” nastava u učionici kao i sama škola</a:t>
            </a:r>
          </a:p>
          <a:p>
            <a:r>
              <a:rPr lang="hr-HR" cap="none" dirty="0"/>
              <a:t>Ono što nedostaje su prijatelji, ali i učitelji koji na licu mjesta pojasne što se ne razumije</a:t>
            </a:r>
          </a:p>
          <a:p>
            <a:r>
              <a:rPr lang="hr-HR" cap="none" dirty="0"/>
              <a:t>Kao što sam navela malo vas je riješilo upitnik, ali opet moglo bi se zaključiti da većina vas najviše vole zadatke koji se odnose na prepisivanje u bilježnicu i rješavanje raznih kvizova (moram ovdje navesti da isto vole i u drugoj školi u kojoj sam provela isti upitnik)</a:t>
            </a:r>
          </a:p>
          <a:p>
            <a:r>
              <a:rPr lang="hr-HR" cap="none" dirty="0"/>
              <a:t>Teško je izdvojiti što se učenicima posebno sviđa ili ne sviđa, to pročitajte u slajdovima koji se odnose na ta pitanja</a:t>
            </a:r>
          </a:p>
          <a:p>
            <a:r>
              <a:rPr lang="hr-HR" cap="none" dirty="0"/>
              <a:t>I za kraj zanimljiva su prva dva odgovora koja se pojavljuju u slajdu vezano za poruke učiteljima  </a:t>
            </a:r>
          </a:p>
          <a:p>
            <a:r>
              <a:rPr lang="hr-HR" cap="none" dirty="0"/>
              <a:t>Oni koji nisu ispunili upitnik, a možda bi imali što za poručiti-žao mi je njihovo je vrijeme isteklo</a:t>
            </a:r>
          </a:p>
          <a:p>
            <a:r>
              <a:rPr lang="hr-HR" cap="none" dirty="0"/>
              <a:t>Uglavnom ja bih zaključila da su učenici općenito zadovoljni online nastavom</a:t>
            </a:r>
          </a:p>
          <a:p>
            <a:endParaRPr lang="hr-HR" cap="none" dirty="0"/>
          </a:p>
          <a:p>
            <a:endParaRPr lang="hr-HR" cap="none" dirty="0"/>
          </a:p>
          <a:p>
            <a:endParaRPr lang="hr-HR" cap="none" dirty="0"/>
          </a:p>
          <a:p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2698967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739969-1954-4A72-9A33-36978134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19" y="-258176"/>
            <a:ext cx="10364451" cy="1596177"/>
          </a:xfrm>
        </p:spPr>
        <p:txBody>
          <a:bodyPr/>
          <a:lstStyle/>
          <a:p>
            <a:r>
              <a:rPr lang="hr-HR" dirty="0"/>
              <a:t>I za kraj…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797ACD-13C8-4302-8ACD-EDE1E9B8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989815"/>
            <a:ext cx="10364452" cy="5260156"/>
          </a:xfrm>
        </p:spPr>
        <p:txBody>
          <a:bodyPr>
            <a:normAutofit fontScale="85000" lnSpcReduction="10000"/>
          </a:bodyPr>
          <a:lstStyle/>
          <a:p>
            <a:r>
              <a:rPr lang="hr-HR" cap="none" dirty="0"/>
              <a:t>prvo bih se zahvalila svim učenicima koji su riješili upitnik</a:t>
            </a:r>
          </a:p>
          <a:p>
            <a:r>
              <a:rPr lang="hr-HR" cap="none" dirty="0"/>
              <a:t>obzirom na zadovoljstvo online nastavom, koje rekla bih upitnik pokazuje, očito učitelji rade najbolje što mogu, i nadam se da će online nastava do kraja proteći bez većih problema</a:t>
            </a:r>
            <a:r>
              <a:rPr lang="hr-HR" i="1" cap="none" dirty="0">
                <a:solidFill>
                  <a:srgbClr val="7030A0"/>
                </a:solidFill>
              </a:rPr>
              <a:t>-ovo se naravno odnosi na one učenike koji redovito izvršavaju svoje obveze</a:t>
            </a:r>
          </a:p>
          <a:p>
            <a:r>
              <a:rPr lang="hr-HR" cap="none" dirty="0"/>
              <a:t>Najzanimljiviji zaključak koji bi se mogao izvesti, a iščitava se sa slajda -poruke učiteljima- je da se učitelji ne ljute ako se obaveze ne izvrše točno i na vrijeme ( učitelji najbolje znaju koliko vremena daju učenicima za rješavanje) i da šalju malo manje zadatak (opet navodim da su učenici iz druge škole na to pitanje odgovorili isto)</a:t>
            </a:r>
          </a:p>
          <a:p>
            <a:r>
              <a:rPr lang="hr-HR" cap="none" dirty="0"/>
              <a:t>svima je jasno da su učenici sami, i da nije lako razumjeti upute, naučiti, shvatiti gradivo i napraviti sve na vrijeme</a:t>
            </a:r>
          </a:p>
          <a:p>
            <a:r>
              <a:rPr lang="hr-HR" cap="none" dirty="0"/>
              <a:t>ali je bitno da učenici rade, trude se i pokušavaju napraviti najbolje </a:t>
            </a:r>
            <a:r>
              <a:rPr lang="hr-HR" cap="none"/>
              <a:t>što mogu</a:t>
            </a:r>
            <a:endParaRPr lang="hr-HR" cap="none" dirty="0"/>
          </a:p>
          <a:p>
            <a:r>
              <a:rPr lang="hr-HR" cap="none" dirty="0"/>
              <a:t>kao što radite od samog početka, nastavite i dalje pitati što ne razumijete svoje učitelje ( mada se ponekad možete javiti i meni za pomoć, da se i učitelji malo odmore)</a:t>
            </a:r>
          </a:p>
          <a:p>
            <a:r>
              <a:rPr lang="hr-HR" cap="none" dirty="0"/>
              <a:t>Želim svima lakši i uspješniji rad u online nastavi</a:t>
            </a:r>
          </a:p>
          <a:p>
            <a:pPr marL="0" indent="0" algn="ctr">
              <a:buNone/>
            </a:pPr>
            <a:r>
              <a:rPr lang="hr-HR" sz="5200" cap="none" dirty="0">
                <a:sym typeface="Wingdings" panose="05000000000000000000" pitchFamily="2" charset="2"/>
              </a:rPr>
              <a:t></a:t>
            </a:r>
            <a:endParaRPr lang="hr-HR" sz="5200" cap="none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534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8A28D2-60D0-4912-BB46-4E0EC233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1392" y="-211042"/>
            <a:ext cx="10364451" cy="1596177"/>
          </a:xfrm>
        </p:spPr>
        <p:txBody>
          <a:bodyPr>
            <a:normAutofit/>
          </a:bodyPr>
          <a:lstStyle/>
          <a:p>
            <a:r>
              <a:rPr lang="hr-HR" sz="4000" dirty="0"/>
              <a:t>O UPITNIKU….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192EBC-A5AE-4AB6-ACB0-B4E59DC8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093509"/>
            <a:ext cx="10364452" cy="5071621"/>
          </a:xfrm>
        </p:spPr>
        <p:txBody>
          <a:bodyPr>
            <a:normAutofit fontScale="70000" lnSpcReduction="20000"/>
          </a:bodyPr>
          <a:lstStyle/>
          <a:p>
            <a:r>
              <a:rPr lang="hr-HR" sz="2900" cap="none" dirty="0"/>
              <a:t>upitnik se proveo u travnju 2020.</a:t>
            </a:r>
          </a:p>
          <a:p>
            <a:r>
              <a:rPr lang="hr-HR" sz="2900" cap="none" dirty="0"/>
              <a:t>upitnik sam osmislila u svrhu propitivanja učenika o učinkovitosti online nastave, te na temelju njihovog promišljanja moguće poboljšanje</a:t>
            </a:r>
          </a:p>
          <a:p>
            <a:r>
              <a:rPr lang="hr-HR" sz="2900" cap="none" dirty="0"/>
              <a:t>upitnik je ispunilo 6 učenika, od 5. do 8. razreda</a:t>
            </a:r>
          </a:p>
          <a:p>
            <a:r>
              <a:rPr lang="hr-HR" sz="2900" cap="none" dirty="0"/>
              <a:t>upitnik se sastojao od 16 pitanja</a:t>
            </a:r>
          </a:p>
          <a:p>
            <a:endParaRPr lang="hr-HR" cap="none" dirty="0"/>
          </a:p>
          <a:p>
            <a:pPr marL="0" indent="0">
              <a:buNone/>
            </a:pPr>
            <a:r>
              <a:rPr lang="hr-HR" sz="3100" i="1" cap="none" dirty="0"/>
              <a:t>     - uvodno u upitniku, učenicima je napisano :</a:t>
            </a:r>
          </a:p>
          <a:p>
            <a:pPr marL="0" indent="0" algn="ctr">
              <a:buNone/>
            </a:pPr>
            <a:r>
              <a:rPr lang="hr-HR" sz="3200" i="1" cap="none" dirty="0">
                <a:solidFill>
                  <a:srgbClr val="7030A0"/>
                </a:solidFill>
              </a:rPr>
              <a:t>dragi učenici molim vas da riješite ovaj upitnik, koji je anoniman (znači, ne trebate se potpisivati).</a:t>
            </a:r>
          </a:p>
          <a:p>
            <a:pPr marL="0" indent="0" algn="ctr">
              <a:buNone/>
            </a:pPr>
            <a:r>
              <a:rPr lang="hr-HR" sz="3200" i="1" cap="none" dirty="0">
                <a:solidFill>
                  <a:srgbClr val="7030A0"/>
                </a:solidFill>
              </a:rPr>
              <a:t>želimo istražiti kako se snalazite u novim okolnostima provedbe on-line nastave.</a:t>
            </a:r>
          </a:p>
          <a:p>
            <a:pPr marL="0" indent="0" algn="ctr">
              <a:buNone/>
            </a:pPr>
            <a:r>
              <a:rPr lang="hr-HR" sz="3200" i="1" cap="none" dirty="0">
                <a:solidFill>
                  <a:srgbClr val="7030A0"/>
                </a:solidFill>
              </a:rPr>
              <a:t>možda rezultati upitnika pomognu da nastava ubuduće bude lakša vama, ali i učiteljima koji je osmišljavaju</a:t>
            </a:r>
            <a:endParaRPr lang="hr-HR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5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1. U koje vrijeme pratite on-line nastavu?. Number of responses: 6 responses.">
            <a:extLst>
              <a:ext uri="{FF2B5EF4-FFF2-40B4-BE49-F238E27FC236}">
                <a16:creationId xmlns:a16="http://schemas.microsoft.com/office/drawing/2014/main" id="{8379384E-7AE3-4B9A-9C4E-630DEA559D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8" y="321013"/>
            <a:ext cx="11683378" cy="555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2.  Da li vam Internet veza dobro radi ?. Number of responses: 6 responses.">
            <a:extLst>
              <a:ext uri="{FF2B5EF4-FFF2-40B4-BE49-F238E27FC236}">
                <a16:creationId xmlns:a16="http://schemas.microsoft.com/office/drawing/2014/main" id="{B1C50A33-E7C0-46A4-9365-2FB4DACB7B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44"/>
            <a:ext cx="11979210" cy="50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3. Kojim se sve alatima, aplikacijama vaši učitelji služe za realizaciju on-line nastave ?. Number of responses: 6 responses.">
            <a:extLst>
              <a:ext uri="{FF2B5EF4-FFF2-40B4-BE49-F238E27FC236}">
                <a16:creationId xmlns:a16="http://schemas.microsoft.com/office/drawing/2014/main" id="{4DCBD189-26F8-491B-A878-69AF280F9E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7" y="427716"/>
            <a:ext cx="11089991" cy="52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8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4. Koje sve oblike on-line nastave učitelji za vas pripremaju?. Number of responses: 6 responses.">
            <a:extLst>
              <a:ext uri="{FF2B5EF4-FFF2-40B4-BE49-F238E27FC236}">
                <a16:creationId xmlns:a16="http://schemas.microsoft.com/office/drawing/2014/main" id="{A66B8878-BBFC-45D7-B639-A8E58CE25A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0" y="398834"/>
            <a:ext cx="11458300" cy="54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2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5.    Nedostaje li ti prava nastava u učionici?. Number of responses: 6 responses.">
            <a:extLst>
              <a:ext uri="{FF2B5EF4-FFF2-40B4-BE49-F238E27FC236}">
                <a16:creationId xmlns:a16="http://schemas.microsoft.com/office/drawing/2014/main" id="{95C6B599-1E0D-46D9-963E-71B4E16D6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7" y="791851"/>
            <a:ext cx="11833105" cy="49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9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ADD0B0-C409-4B0F-9E1F-E051172B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37" y="94511"/>
            <a:ext cx="10364451" cy="1596177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chemeClr val="accent6">
                    <a:lumMod val="50000"/>
                  </a:schemeClr>
                </a:solidFill>
              </a:rPr>
              <a:t>AKO TI NEDOSTAJE NASTAVA U UČIONICI, NA ŠTO TOČNO MISLIŠ?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C9394B-0932-46BC-B133-06535FFF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712" y="1389030"/>
            <a:ext cx="10515600" cy="5061310"/>
          </a:xfrm>
        </p:spPr>
        <p:txBody>
          <a:bodyPr/>
          <a:lstStyle/>
          <a:p>
            <a:r>
              <a:rPr lang="hr-HR" sz="2400" cap="none" dirty="0"/>
              <a:t>Mislim na nastavu i na prijatelje. Ova on-line nastava zbunila nas je.</a:t>
            </a:r>
          </a:p>
          <a:p>
            <a:r>
              <a:rPr lang="hr-HR" sz="2400" cap="none" dirty="0"/>
              <a:t>Detaljno objašnjenje.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Mislim na prijatelje i na lakšu nastavu jer onda lakše naučim nešto.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Fali mi pomoć učitelja/učiteljica.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Ma ne mogu neke zadatke riješit bez učiteljica, treba mi neke zadatke objasniti.😔😔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292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DD1F04-D2AA-4565-B0EC-F7C020B7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06" y="166031"/>
            <a:ext cx="10364451" cy="159617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KOJI JE TEBI NAJDRAŽI OBLIK ON-LINE NASTAVE, ZA PRATITI?</a:t>
            </a:r>
            <a:endParaRPr lang="hr-H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223770-254A-428A-9AF1-0398F03B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615" y="1671686"/>
            <a:ext cx="10832023" cy="4455737"/>
          </a:xfrm>
        </p:spPr>
        <p:txBody>
          <a:bodyPr>
            <a:normAutofit fontScale="62500" lnSpcReduction="20000"/>
          </a:bodyPr>
          <a:lstStyle/>
          <a:p>
            <a:r>
              <a:rPr lang="hr-HR" sz="3600" cap="none" dirty="0"/>
              <a:t>Ma svejedno mi je</a:t>
            </a:r>
          </a:p>
          <a:p>
            <a:pPr marL="0" indent="0">
              <a:buNone/>
            </a:pPr>
            <a:endParaRPr lang="hr-HR" sz="3600" cap="none" dirty="0"/>
          </a:p>
          <a:p>
            <a:r>
              <a:rPr lang="hr-HR" sz="3600" cap="none" dirty="0"/>
              <a:t>Ovakav normalan, putem poruka jer mi je lakše i vise </a:t>
            </a:r>
            <a:r>
              <a:rPr lang="hr-HR" sz="3600" cap="none" dirty="0" err="1"/>
              <a:t>popamtim</a:t>
            </a:r>
            <a:r>
              <a:rPr lang="hr-HR" sz="3600" cap="none" dirty="0"/>
              <a:t> i </a:t>
            </a:r>
            <a:r>
              <a:rPr lang="hr-HR" sz="3600" cap="none" dirty="0" err="1"/>
              <a:t>naucim</a:t>
            </a:r>
            <a:r>
              <a:rPr lang="hr-HR" sz="3600" cap="none" dirty="0"/>
              <a:t> nego u živo.</a:t>
            </a:r>
          </a:p>
          <a:p>
            <a:pPr marL="0" indent="0">
              <a:buNone/>
            </a:pPr>
            <a:endParaRPr lang="hr-HR" sz="3600" cap="none" dirty="0"/>
          </a:p>
          <a:p>
            <a:r>
              <a:rPr lang="hr-HR" sz="3600" cap="none" dirty="0"/>
              <a:t>Najdraže mi je kada samo moramo prepisati nešto u bilježnicu.</a:t>
            </a:r>
          </a:p>
          <a:p>
            <a:pPr marL="0" indent="0">
              <a:buNone/>
            </a:pPr>
            <a:endParaRPr lang="hr-HR" sz="3600" cap="none" dirty="0"/>
          </a:p>
          <a:p>
            <a:r>
              <a:rPr lang="hr-HR" sz="3600" cap="none" dirty="0"/>
              <a:t>Najdraže su mi neke ankete ili neki kvizovi.</a:t>
            </a:r>
          </a:p>
          <a:p>
            <a:pPr marL="0" indent="0">
              <a:buNone/>
            </a:pPr>
            <a:endParaRPr lang="hr-HR" sz="3600" cap="none" dirty="0"/>
          </a:p>
          <a:p>
            <a:r>
              <a:rPr lang="hr-HR" sz="3600" cap="none" dirty="0"/>
              <a:t>Pa ne znam 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597425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117</TotalTime>
  <Words>1037</Words>
  <Application>Microsoft Office PowerPoint</Application>
  <PresentationFormat>Široki zaslon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Tw Cen MT</vt:lpstr>
      <vt:lpstr>Kapljica</vt:lpstr>
      <vt:lpstr>ŠTO UČENICI MISLE O ONLINE NASTAVI</vt:lpstr>
      <vt:lpstr>O UPITNIKU….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AKO TI NEDOSTAJE NASTAVA U UČIONICI, NA ŠTO TOČNO MISLIŠ?</vt:lpstr>
      <vt:lpstr>KOJI JE TEBI NAJDRAŽI OBLIK ON-LINE NASTAVE, ZA PRATITI?</vt:lpstr>
      <vt:lpstr>KAKVE ZADATKE U ON- LINE NASTAVI NAJVIŠE „VOLIŠ“?</vt:lpstr>
      <vt:lpstr>ŠTO UČITELJI NAJVIŠE KORISTE (koje oblike i načine rada ) ?</vt:lpstr>
      <vt:lpstr>ŠTO TI SE SVIĐA U ON-LINE NASTAVI?</vt:lpstr>
      <vt:lpstr>ŠTO TI SE NE SVIĐA U ONLINE NASTAVI?</vt:lpstr>
      <vt:lpstr>PowerPoint prezentacija</vt:lpstr>
      <vt:lpstr>PowerPoint prezentacija</vt:lpstr>
      <vt:lpstr>AKO TI NEDOSTAJE, NAVEDI ŠTO TOČNO?</vt:lpstr>
      <vt:lpstr>ŠTO BISTE PORUČILI UČITELJIMA VEZANO ZA ONLINE NASTAVU?</vt:lpstr>
      <vt:lpstr>Umjesto zaključka…</vt:lpstr>
      <vt:lpstr>I za kraj…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učenici misle o online nastavi</dc:title>
  <dc:creator>Ingrid Šimičić</dc:creator>
  <cp:lastModifiedBy>Ingrid Šimičić</cp:lastModifiedBy>
  <cp:revision>14</cp:revision>
  <dcterms:created xsi:type="dcterms:W3CDTF">2020-04-14T08:43:49Z</dcterms:created>
  <dcterms:modified xsi:type="dcterms:W3CDTF">2020-04-14T10:41:03Z</dcterms:modified>
</cp:coreProperties>
</file>